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40"/>
  </p:notesMasterIdLst>
  <p:sldIdLst>
    <p:sldId id="256" r:id="rId2"/>
    <p:sldId id="531" r:id="rId3"/>
    <p:sldId id="519" r:id="rId4"/>
    <p:sldId id="530" r:id="rId5"/>
    <p:sldId id="521" r:id="rId6"/>
    <p:sldId id="520" r:id="rId7"/>
    <p:sldId id="420" r:id="rId8"/>
    <p:sldId id="525" r:id="rId9"/>
    <p:sldId id="526" r:id="rId10"/>
    <p:sldId id="527" r:id="rId11"/>
    <p:sldId id="528" r:id="rId12"/>
    <p:sldId id="529" r:id="rId13"/>
    <p:sldId id="522" r:id="rId14"/>
    <p:sldId id="541" r:id="rId15"/>
    <p:sldId id="542" r:id="rId16"/>
    <p:sldId id="543" r:id="rId17"/>
    <p:sldId id="544" r:id="rId18"/>
    <p:sldId id="536" r:id="rId19"/>
    <p:sldId id="537" r:id="rId20"/>
    <p:sldId id="538" r:id="rId21"/>
    <p:sldId id="539" r:id="rId22"/>
    <p:sldId id="545" r:id="rId23"/>
    <p:sldId id="546" r:id="rId24"/>
    <p:sldId id="547" r:id="rId25"/>
    <p:sldId id="548" r:id="rId26"/>
    <p:sldId id="549" r:id="rId27"/>
    <p:sldId id="550" r:id="rId28"/>
    <p:sldId id="551" r:id="rId29"/>
    <p:sldId id="552" r:id="rId30"/>
    <p:sldId id="553" r:id="rId31"/>
    <p:sldId id="554" r:id="rId32"/>
    <p:sldId id="555" r:id="rId33"/>
    <p:sldId id="556" r:id="rId34"/>
    <p:sldId id="557" r:id="rId35"/>
    <p:sldId id="558" r:id="rId36"/>
    <p:sldId id="559" r:id="rId37"/>
    <p:sldId id="560" r:id="rId38"/>
    <p:sldId id="451" r:id="rId39"/>
  </p:sldIdLst>
  <p:sldSz cx="12192000" cy="6858000"/>
  <p:notesSz cx="6797675" cy="98726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09">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EA1"/>
    <a:srgbClr val="0254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85104" autoAdjust="0"/>
  </p:normalViewPr>
  <p:slideViewPr>
    <p:cSldViewPr snapToGrid="0">
      <p:cViewPr varScale="1">
        <p:scale>
          <a:sx n="76" d="100"/>
          <a:sy n="76" d="100"/>
        </p:scale>
        <p:origin x="850" y="48"/>
      </p:cViewPr>
      <p:guideLst>
        <p:guide orient="horz" pos="2160"/>
        <p:guide pos="3840"/>
      </p:guideLst>
    </p:cSldViewPr>
  </p:slideViewPr>
  <p:outlineViewPr>
    <p:cViewPr>
      <p:scale>
        <a:sx n="33" d="100"/>
        <a:sy n="33" d="100"/>
      </p:scale>
      <p:origin x="67" y="1321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59" d="100"/>
          <a:sy n="59" d="100"/>
        </p:scale>
        <p:origin x="-3216" y="-67"/>
      </p:cViewPr>
      <p:guideLst>
        <p:guide orient="horz" pos="3109"/>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MHS获奖汇总!$A$3</c:f>
              <c:strCache>
                <c:ptCount val="1"/>
                <c:pt idx="0">
                  <c:v>郭静梅</c:v>
                </c:pt>
              </c:strCache>
            </c:strRef>
          </c:tx>
          <c:spPr>
            <a:solidFill>
              <a:schemeClr val="accent1"/>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MHS获奖汇总!$B$3:$AF$3</c:f>
              <c:numCache>
                <c:formatCode>General</c:formatCode>
                <c:ptCount val="30"/>
                <c:pt idx="0">
                  <c:v>10</c:v>
                </c:pt>
                <c:pt idx="1">
                  <c:v>0</c:v>
                </c:pt>
                <c:pt idx="2">
                  <c:v>0</c:v>
                </c:pt>
                <c:pt idx="3">
                  <c:v>4</c:v>
                </c:pt>
                <c:pt idx="4">
                  <c:v>8</c:v>
                </c:pt>
                <c:pt idx="5">
                  <c:v>0</c:v>
                </c:pt>
                <c:pt idx="6">
                  <c:v>5</c:v>
                </c:pt>
                <c:pt idx="7">
                  <c:v>5</c:v>
                </c:pt>
                <c:pt idx="8">
                  <c:v>0</c:v>
                </c:pt>
                <c:pt idx="9">
                  <c:v>2</c:v>
                </c:pt>
                <c:pt idx="10">
                  <c:v>3</c:v>
                </c:pt>
                <c:pt idx="11">
                  <c:v>0</c:v>
                </c:pt>
                <c:pt idx="12">
                  <c:v>1</c:v>
                </c:pt>
                <c:pt idx="13">
                  <c:v>1</c:v>
                </c:pt>
                <c:pt idx="14">
                  <c:v>0</c:v>
                </c:pt>
                <c:pt idx="15">
                  <c:v>1</c:v>
                </c:pt>
                <c:pt idx="16">
                  <c:v>0</c:v>
                </c:pt>
                <c:pt idx="17">
                  <c:v>0</c:v>
                </c:pt>
                <c:pt idx="21">
                  <c:v>1</c:v>
                </c:pt>
                <c:pt idx="22">
                  <c:v>0</c:v>
                </c:pt>
                <c:pt idx="23">
                  <c:v>0</c:v>
                </c:pt>
              </c:numCache>
            </c:numRef>
          </c:val>
        </c:ser>
        <c:ser>
          <c:idx val="1"/>
          <c:order val="1"/>
          <c:tx>
            <c:strRef>
              <c:f>MHS获奖汇总!$A$4</c:f>
              <c:strCache>
                <c:ptCount val="1"/>
                <c:pt idx="0">
                  <c:v>姜玉山</c:v>
                </c:pt>
              </c:strCache>
            </c:strRef>
          </c:tx>
          <c:spPr>
            <a:solidFill>
              <a:schemeClr val="accent2"/>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MHS获奖汇总!$B$4:$AF$4</c:f>
              <c:numCache>
                <c:formatCode>General</c:formatCode>
                <c:ptCount val="30"/>
                <c:pt idx="0">
                  <c:v>8</c:v>
                </c:pt>
                <c:pt idx="1">
                  <c:v>2</c:v>
                </c:pt>
                <c:pt idx="2">
                  <c:v>2</c:v>
                </c:pt>
                <c:pt idx="3">
                  <c:v>8</c:v>
                </c:pt>
                <c:pt idx="4">
                  <c:v>5</c:v>
                </c:pt>
                <c:pt idx="5">
                  <c:v>0</c:v>
                </c:pt>
                <c:pt idx="6">
                  <c:v>5</c:v>
                </c:pt>
                <c:pt idx="7">
                  <c:v>5</c:v>
                </c:pt>
                <c:pt idx="8">
                  <c:v>0</c:v>
                </c:pt>
                <c:pt idx="9">
                  <c:v>1</c:v>
                </c:pt>
                <c:pt idx="10">
                  <c:v>1</c:v>
                </c:pt>
                <c:pt idx="11">
                  <c:v>3</c:v>
                </c:pt>
                <c:pt idx="12">
                  <c:v>0</c:v>
                </c:pt>
                <c:pt idx="13">
                  <c:v>0</c:v>
                </c:pt>
                <c:pt idx="14">
                  <c:v>2</c:v>
                </c:pt>
                <c:pt idx="15">
                  <c:v>1</c:v>
                </c:pt>
                <c:pt idx="16">
                  <c:v>0</c:v>
                </c:pt>
                <c:pt idx="17">
                  <c:v>1</c:v>
                </c:pt>
                <c:pt idx="18">
                  <c:v>2</c:v>
                </c:pt>
                <c:pt idx="19">
                  <c:v>0</c:v>
                </c:pt>
                <c:pt idx="20">
                  <c:v>0</c:v>
                </c:pt>
                <c:pt idx="21">
                  <c:v>2</c:v>
                </c:pt>
                <c:pt idx="22">
                  <c:v>0</c:v>
                </c:pt>
                <c:pt idx="23">
                  <c:v>0</c:v>
                </c:pt>
                <c:pt idx="24">
                  <c:v>0</c:v>
                </c:pt>
                <c:pt idx="25">
                  <c:v>0</c:v>
                </c:pt>
                <c:pt idx="26">
                  <c:v>2</c:v>
                </c:pt>
                <c:pt idx="27">
                  <c:v>1</c:v>
                </c:pt>
                <c:pt idx="28">
                  <c:v>0</c:v>
                </c:pt>
                <c:pt idx="29">
                  <c:v>0</c:v>
                </c:pt>
              </c:numCache>
            </c:numRef>
          </c:val>
        </c:ser>
        <c:ser>
          <c:idx val="2"/>
          <c:order val="2"/>
          <c:tx>
            <c:strRef>
              <c:f>MHS获奖汇总!$A$5</c:f>
              <c:strCache>
                <c:ptCount val="1"/>
                <c:pt idx="0">
                  <c:v>李明维</c:v>
                </c:pt>
              </c:strCache>
            </c:strRef>
          </c:tx>
          <c:spPr>
            <a:solidFill>
              <a:schemeClr val="accent3"/>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MHS获奖汇总!$B$5:$AF$5</c:f>
              <c:numCache>
                <c:formatCode>General</c:formatCode>
                <c:ptCount val="30"/>
                <c:pt idx="0">
                  <c:v>6</c:v>
                </c:pt>
                <c:pt idx="1">
                  <c:v>2</c:v>
                </c:pt>
                <c:pt idx="2">
                  <c:v>2</c:v>
                </c:pt>
                <c:pt idx="3">
                  <c:v>6</c:v>
                </c:pt>
                <c:pt idx="4">
                  <c:v>3</c:v>
                </c:pt>
                <c:pt idx="5">
                  <c:v>1</c:v>
                </c:pt>
                <c:pt idx="6">
                  <c:v>8</c:v>
                </c:pt>
                <c:pt idx="7">
                  <c:v>2</c:v>
                </c:pt>
                <c:pt idx="8">
                  <c:v>0</c:v>
                </c:pt>
                <c:pt idx="9">
                  <c:v>2</c:v>
                </c:pt>
                <c:pt idx="10">
                  <c:v>1</c:v>
                </c:pt>
                <c:pt idx="11">
                  <c:v>0</c:v>
                </c:pt>
                <c:pt idx="15">
                  <c:v>1</c:v>
                </c:pt>
                <c:pt idx="16">
                  <c:v>0</c:v>
                </c:pt>
                <c:pt idx="17">
                  <c:v>0</c:v>
                </c:pt>
              </c:numCache>
            </c:numRef>
          </c:val>
        </c:ser>
        <c:ser>
          <c:idx val="3"/>
          <c:order val="3"/>
          <c:tx>
            <c:strRef>
              <c:f>MHS获奖汇总!$A$6</c:f>
              <c:strCache>
                <c:ptCount val="1"/>
                <c:pt idx="0">
                  <c:v>刘  超</c:v>
                </c:pt>
              </c:strCache>
            </c:strRef>
          </c:tx>
          <c:spPr>
            <a:solidFill>
              <a:schemeClr val="accent4"/>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MHS获奖汇总!$B$6:$AF$6</c:f>
              <c:numCache>
                <c:formatCode>General</c:formatCode>
                <c:ptCount val="30"/>
                <c:pt idx="0">
                  <c:v>4</c:v>
                </c:pt>
                <c:pt idx="1">
                  <c:v>1</c:v>
                </c:pt>
                <c:pt idx="2">
                  <c:v>2</c:v>
                </c:pt>
                <c:pt idx="3">
                  <c:v>7</c:v>
                </c:pt>
                <c:pt idx="4">
                  <c:v>3</c:v>
                </c:pt>
                <c:pt idx="5">
                  <c:v>2</c:v>
                </c:pt>
                <c:pt idx="6">
                  <c:v>4</c:v>
                </c:pt>
                <c:pt idx="7">
                  <c:v>5</c:v>
                </c:pt>
                <c:pt idx="8">
                  <c:v>1</c:v>
                </c:pt>
                <c:pt idx="9">
                  <c:v>0</c:v>
                </c:pt>
                <c:pt idx="10">
                  <c:v>0</c:v>
                </c:pt>
                <c:pt idx="11">
                  <c:v>1</c:v>
                </c:pt>
                <c:pt idx="12">
                  <c:v>2</c:v>
                </c:pt>
                <c:pt idx="13">
                  <c:v>0</c:v>
                </c:pt>
                <c:pt idx="14">
                  <c:v>0</c:v>
                </c:pt>
                <c:pt idx="15">
                  <c:v>1</c:v>
                </c:pt>
                <c:pt idx="16">
                  <c:v>0</c:v>
                </c:pt>
                <c:pt idx="17">
                  <c:v>0</c:v>
                </c:pt>
                <c:pt idx="21">
                  <c:v>1</c:v>
                </c:pt>
                <c:pt idx="22">
                  <c:v>0</c:v>
                </c:pt>
                <c:pt idx="23">
                  <c:v>0</c:v>
                </c:pt>
              </c:numCache>
            </c:numRef>
          </c:val>
        </c:ser>
        <c:ser>
          <c:idx val="4"/>
          <c:order val="4"/>
          <c:tx>
            <c:strRef>
              <c:f>MHS获奖汇总!$A$7</c:f>
              <c:strCache>
                <c:ptCount val="1"/>
                <c:pt idx="0">
                  <c:v>刘建波</c:v>
                </c:pt>
              </c:strCache>
            </c:strRef>
          </c:tx>
          <c:spPr>
            <a:solidFill>
              <a:schemeClr val="accent5"/>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MHS获奖汇总!$B$7:$AF$7</c:f>
              <c:numCache>
                <c:formatCode>General</c:formatCode>
                <c:ptCount val="30"/>
                <c:pt idx="0">
                  <c:v>2</c:v>
                </c:pt>
                <c:pt idx="1">
                  <c:v>0</c:v>
                </c:pt>
                <c:pt idx="2">
                  <c:v>0</c:v>
                </c:pt>
                <c:pt idx="3">
                  <c:v>3</c:v>
                </c:pt>
                <c:pt idx="4">
                  <c:v>0</c:v>
                </c:pt>
                <c:pt idx="5">
                  <c:v>0</c:v>
                </c:pt>
                <c:pt idx="9">
                  <c:v>0</c:v>
                </c:pt>
                <c:pt idx="10">
                  <c:v>3</c:v>
                </c:pt>
                <c:pt idx="11">
                  <c:v>0</c:v>
                </c:pt>
                <c:pt idx="12">
                  <c:v>1</c:v>
                </c:pt>
                <c:pt idx="13">
                  <c:v>1</c:v>
                </c:pt>
                <c:pt idx="14">
                  <c:v>0</c:v>
                </c:pt>
                <c:pt idx="15">
                  <c:v>2</c:v>
                </c:pt>
                <c:pt idx="16">
                  <c:v>0</c:v>
                </c:pt>
                <c:pt idx="17">
                  <c:v>0</c:v>
                </c:pt>
                <c:pt idx="18">
                  <c:v>1</c:v>
                </c:pt>
                <c:pt idx="19">
                  <c:v>0</c:v>
                </c:pt>
                <c:pt idx="20">
                  <c:v>0</c:v>
                </c:pt>
                <c:pt idx="21">
                  <c:v>2</c:v>
                </c:pt>
                <c:pt idx="22">
                  <c:v>0</c:v>
                </c:pt>
                <c:pt idx="23">
                  <c:v>0</c:v>
                </c:pt>
                <c:pt idx="24">
                  <c:v>1</c:v>
                </c:pt>
                <c:pt idx="25">
                  <c:v>0</c:v>
                </c:pt>
                <c:pt idx="26">
                  <c:v>0</c:v>
                </c:pt>
              </c:numCache>
            </c:numRef>
          </c:val>
        </c:ser>
        <c:ser>
          <c:idx val="5"/>
          <c:order val="5"/>
          <c:tx>
            <c:strRef>
              <c:f>MHS获奖汇总!$A$8</c:f>
              <c:strCache>
                <c:ptCount val="1"/>
                <c:pt idx="0">
                  <c:v>刘艳杰</c:v>
                </c:pt>
              </c:strCache>
            </c:strRef>
          </c:tx>
          <c:spPr>
            <a:solidFill>
              <a:schemeClr val="accent6"/>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MHS获奖汇总!$B$8:$AF$8</c:f>
              <c:numCache>
                <c:formatCode>General</c:formatCode>
                <c:ptCount val="30"/>
                <c:pt idx="0">
                  <c:v>6</c:v>
                </c:pt>
                <c:pt idx="1">
                  <c:v>2</c:v>
                </c:pt>
                <c:pt idx="2">
                  <c:v>0</c:v>
                </c:pt>
                <c:pt idx="3">
                  <c:v>7</c:v>
                </c:pt>
                <c:pt idx="4">
                  <c:v>8</c:v>
                </c:pt>
                <c:pt idx="5">
                  <c:v>0</c:v>
                </c:pt>
                <c:pt idx="6">
                  <c:v>4</c:v>
                </c:pt>
                <c:pt idx="7">
                  <c:v>1</c:v>
                </c:pt>
                <c:pt idx="8">
                  <c:v>0</c:v>
                </c:pt>
                <c:pt idx="9">
                  <c:v>2</c:v>
                </c:pt>
                <c:pt idx="10">
                  <c:v>0</c:v>
                </c:pt>
                <c:pt idx="11">
                  <c:v>0</c:v>
                </c:pt>
              </c:numCache>
            </c:numRef>
          </c:val>
        </c:ser>
        <c:ser>
          <c:idx val="6"/>
          <c:order val="6"/>
          <c:tx>
            <c:strRef>
              <c:f>MHS获奖汇总!$A$9</c:f>
              <c:strCache>
                <c:ptCount val="1"/>
                <c:pt idx="0">
                  <c:v>马世美</c:v>
                </c:pt>
              </c:strCache>
            </c:strRef>
          </c:tx>
          <c:spPr>
            <a:solidFill>
              <a:schemeClr val="accent1">
                <a:lumMod val="60000"/>
              </a:schemeClr>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MHS获奖汇总!$B$9:$AF$9</c:f>
              <c:numCache>
                <c:formatCode>General</c:formatCode>
                <c:ptCount val="30"/>
                <c:pt idx="15">
                  <c:v>1</c:v>
                </c:pt>
                <c:pt idx="16">
                  <c:v>0</c:v>
                </c:pt>
                <c:pt idx="17">
                  <c:v>0</c:v>
                </c:pt>
                <c:pt idx="18">
                  <c:v>1</c:v>
                </c:pt>
                <c:pt idx="19">
                  <c:v>0</c:v>
                </c:pt>
                <c:pt idx="20">
                  <c:v>0</c:v>
                </c:pt>
                <c:pt idx="21">
                  <c:v>2</c:v>
                </c:pt>
                <c:pt idx="22">
                  <c:v>0</c:v>
                </c:pt>
                <c:pt idx="23">
                  <c:v>0</c:v>
                </c:pt>
                <c:pt idx="24">
                  <c:v>0</c:v>
                </c:pt>
                <c:pt idx="25">
                  <c:v>1</c:v>
                </c:pt>
                <c:pt idx="26">
                  <c:v>0</c:v>
                </c:pt>
                <c:pt idx="27">
                  <c:v>1</c:v>
                </c:pt>
                <c:pt idx="28">
                  <c:v>0</c:v>
                </c:pt>
                <c:pt idx="29">
                  <c:v>0</c:v>
                </c:pt>
              </c:numCache>
            </c:numRef>
          </c:val>
        </c:ser>
        <c:ser>
          <c:idx val="7"/>
          <c:order val="7"/>
          <c:tx>
            <c:strRef>
              <c:f>MHS获奖汇总!$A$10</c:f>
              <c:strCache>
                <c:ptCount val="1"/>
                <c:pt idx="0">
                  <c:v>王晓敏</c:v>
                </c:pt>
              </c:strCache>
            </c:strRef>
          </c:tx>
          <c:spPr>
            <a:solidFill>
              <a:schemeClr val="accent2">
                <a:lumMod val="60000"/>
              </a:schemeClr>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MHS获奖汇总!$B$10:$AF$10</c:f>
              <c:numCache>
                <c:formatCode>General</c:formatCode>
                <c:ptCount val="30"/>
                <c:pt idx="0">
                  <c:v>2</c:v>
                </c:pt>
                <c:pt idx="1">
                  <c:v>0</c:v>
                </c:pt>
                <c:pt idx="2">
                  <c:v>0</c:v>
                </c:pt>
                <c:pt idx="3">
                  <c:v>0</c:v>
                </c:pt>
                <c:pt idx="4">
                  <c:v>2</c:v>
                </c:pt>
                <c:pt idx="5">
                  <c:v>1</c:v>
                </c:pt>
                <c:pt idx="12">
                  <c:v>1</c:v>
                </c:pt>
                <c:pt idx="13">
                  <c:v>0</c:v>
                </c:pt>
                <c:pt idx="14">
                  <c:v>0</c:v>
                </c:pt>
                <c:pt idx="15">
                  <c:v>1</c:v>
                </c:pt>
                <c:pt idx="16">
                  <c:v>0</c:v>
                </c:pt>
                <c:pt idx="17">
                  <c:v>0</c:v>
                </c:pt>
                <c:pt idx="18">
                  <c:v>1</c:v>
                </c:pt>
                <c:pt idx="19">
                  <c:v>0</c:v>
                </c:pt>
                <c:pt idx="20">
                  <c:v>0</c:v>
                </c:pt>
                <c:pt idx="21">
                  <c:v>0</c:v>
                </c:pt>
                <c:pt idx="22">
                  <c:v>1</c:v>
                </c:pt>
                <c:pt idx="23">
                  <c:v>0</c:v>
                </c:pt>
                <c:pt idx="24">
                  <c:v>0</c:v>
                </c:pt>
                <c:pt idx="25">
                  <c:v>1</c:v>
                </c:pt>
                <c:pt idx="26">
                  <c:v>0</c:v>
                </c:pt>
                <c:pt idx="27">
                  <c:v>0</c:v>
                </c:pt>
                <c:pt idx="28">
                  <c:v>0</c:v>
                </c:pt>
                <c:pt idx="29">
                  <c:v>1</c:v>
                </c:pt>
              </c:numCache>
            </c:numRef>
          </c:val>
        </c:ser>
        <c:ser>
          <c:idx val="8"/>
          <c:order val="8"/>
          <c:tx>
            <c:strRef>
              <c:f>MHS获奖汇总!$A$11</c:f>
              <c:strCache>
                <c:ptCount val="1"/>
                <c:pt idx="0">
                  <c:v>肖  楠</c:v>
                </c:pt>
              </c:strCache>
            </c:strRef>
          </c:tx>
          <c:spPr>
            <a:solidFill>
              <a:schemeClr val="accent3">
                <a:lumMod val="60000"/>
              </a:schemeClr>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MHS获奖汇总!$B$11:$AF$11</c:f>
              <c:numCache>
                <c:formatCode>General</c:formatCode>
                <c:ptCount val="30"/>
                <c:pt idx="0">
                  <c:v>6</c:v>
                </c:pt>
                <c:pt idx="1">
                  <c:v>2</c:v>
                </c:pt>
                <c:pt idx="2">
                  <c:v>0</c:v>
                </c:pt>
                <c:pt idx="3">
                  <c:v>9</c:v>
                </c:pt>
                <c:pt idx="4">
                  <c:v>2</c:v>
                </c:pt>
                <c:pt idx="5">
                  <c:v>0</c:v>
                </c:pt>
                <c:pt idx="6">
                  <c:v>3</c:v>
                </c:pt>
                <c:pt idx="7">
                  <c:v>2</c:v>
                </c:pt>
                <c:pt idx="8">
                  <c:v>0</c:v>
                </c:pt>
                <c:pt idx="9">
                  <c:v>0</c:v>
                </c:pt>
                <c:pt idx="10">
                  <c:v>2</c:v>
                </c:pt>
                <c:pt idx="11">
                  <c:v>0</c:v>
                </c:pt>
                <c:pt idx="15">
                  <c:v>1</c:v>
                </c:pt>
                <c:pt idx="16">
                  <c:v>0</c:v>
                </c:pt>
                <c:pt idx="17">
                  <c:v>0</c:v>
                </c:pt>
              </c:numCache>
            </c:numRef>
          </c:val>
        </c:ser>
        <c:ser>
          <c:idx val="9"/>
          <c:order val="9"/>
          <c:tx>
            <c:strRef>
              <c:f>MHS获奖汇总!$A$12</c:f>
              <c:strCache>
                <c:ptCount val="1"/>
                <c:pt idx="0">
                  <c:v>张贵来</c:v>
                </c:pt>
              </c:strCache>
            </c:strRef>
          </c:tx>
          <c:spPr>
            <a:solidFill>
              <a:schemeClr val="accent4">
                <a:lumMod val="60000"/>
              </a:schemeClr>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MHS获奖汇总!$B$12:$AF$12</c:f>
              <c:numCache>
                <c:formatCode>General</c:formatCode>
                <c:ptCount val="30"/>
                <c:pt idx="3">
                  <c:v>3</c:v>
                </c:pt>
                <c:pt idx="4">
                  <c:v>5</c:v>
                </c:pt>
                <c:pt idx="5">
                  <c:v>1</c:v>
                </c:pt>
                <c:pt idx="6">
                  <c:v>1</c:v>
                </c:pt>
                <c:pt idx="7">
                  <c:v>3</c:v>
                </c:pt>
                <c:pt idx="8">
                  <c:v>0</c:v>
                </c:pt>
                <c:pt idx="9">
                  <c:v>1</c:v>
                </c:pt>
                <c:pt idx="10">
                  <c:v>1</c:v>
                </c:pt>
                <c:pt idx="11">
                  <c:v>0</c:v>
                </c:pt>
              </c:numCache>
            </c:numRef>
          </c:val>
        </c:ser>
        <c:ser>
          <c:idx val="10"/>
          <c:order val="10"/>
          <c:tx>
            <c:strRef>
              <c:f>MHS获奖汇总!$A$13</c:f>
              <c:strCache>
                <c:ptCount val="1"/>
                <c:pt idx="0">
                  <c:v>张建波</c:v>
                </c:pt>
              </c:strCache>
            </c:strRef>
          </c:tx>
          <c:spPr>
            <a:solidFill>
              <a:schemeClr val="accent5">
                <a:lumMod val="60000"/>
              </a:schemeClr>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MHS获奖汇总!$B$13:$AF$13</c:f>
              <c:numCache>
                <c:formatCode>General</c:formatCode>
                <c:ptCount val="30"/>
                <c:pt idx="0">
                  <c:v>3</c:v>
                </c:pt>
                <c:pt idx="1">
                  <c:v>0</c:v>
                </c:pt>
                <c:pt idx="2">
                  <c:v>0</c:v>
                </c:pt>
                <c:pt idx="3">
                  <c:v>6</c:v>
                </c:pt>
                <c:pt idx="4">
                  <c:v>3</c:v>
                </c:pt>
                <c:pt idx="5">
                  <c:v>2</c:v>
                </c:pt>
                <c:pt idx="6">
                  <c:v>0</c:v>
                </c:pt>
                <c:pt idx="7">
                  <c:v>1</c:v>
                </c:pt>
                <c:pt idx="8">
                  <c:v>1</c:v>
                </c:pt>
                <c:pt idx="9">
                  <c:v>2</c:v>
                </c:pt>
                <c:pt idx="10">
                  <c:v>1</c:v>
                </c:pt>
                <c:pt idx="11">
                  <c:v>0</c:v>
                </c:pt>
                <c:pt idx="12">
                  <c:v>0</c:v>
                </c:pt>
                <c:pt idx="13">
                  <c:v>2</c:v>
                </c:pt>
                <c:pt idx="14">
                  <c:v>0</c:v>
                </c:pt>
                <c:pt idx="15">
                  <c:v>1</c:v>
                </c:pt>
                <c:pt idx="16">
                  <c:v>0</c:v>
                </c:pt>
                <c:pt idx="17">
                  <c:v>0</c:v>
                </c:pt>
                <c:pt idx="18">
                  <c:v>1</c:v>
                </c:pt>
                <c:pt idx="19">
                  <c:v>1</c:v>
                </c:pt>
                <c:pt idx="20">
                  <c:v>0</c:v>
                </c:pt>
                <c:pt idx="21">
                  <c:v>0</c:v>
                </c:pt>
                <c:pt idx="22">
                  <c:v>0</c:v>
                </c:pt>
                <c:pt idx="23">
                  <c:v>1</c:v>
                </c:pt>
                <c:pt idx="24">
                  <c:v>0</c:v>
                </c:pt>
                <c:pt idx="25">
                  <c:v>1</c:v>
                </c:pt>
                <c:pt idx="26">
                  <c:v>0</c:v>
                </c:pt>
                <c:pt idx="27">
                  <c:v>1</c:v>
                </c:pt>
                <c:pt idx="28">
                  <c:v>0</c:v>
                </c:pt>
                <c:pt idx="29">
                  <c:v>0</c:v>
                </c:pt>
              </c:numCache>
            </c:numRef>
          </c:val>
        </c:ser>
        <c:ser>
          <c:idx val="11"/>
          <c:order val="11"/>
          <c:tx>
            <c:strRef>
              <c:f>MHS获奖汇总!$A$14</c:f>
              <c:strCache>
                <c:ptCount val="1"/>
                <c:pt idx="0">
                  <c:v>张尚国</c:v>
                </c:pt>
              </c:strCache>
            </c:strRef>
          </c:tx>
          <c:spPr>
            <a:solidFill>
              <a:schemeClr val="accent6">
                <a:lumMod val="60000"/>
              </a:schemeClr>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MHS获奖汇总!$B$14:$AF$14</c:f>
              <c:numCache>
                <c:formatCode>General</c:formatCode>
                <c:ptCount val="30"/>
                <c:pt idx="0">
                  <c:v>9</c:v>
                </c:pt>
                <c:pt idx="1">
                  <c:v>0</c:v>
                </c:pt>
                <c:pt idx="2">
                  <c:v>1</c:v>
                </c:pt>
                <c:pt idx="3">
                  <c:v>7</c:v>
                </c:pt>
                <c:pt idx="4">
                  <c:v>3</c:v>
                </c:pt>
                <c:pt idx="5">
                  <c:v>2</c:v>
                </c:pt>
                <c:pt idx="6">
                  <c:v>3</c:v>
                </c:pt>
                <c:pt idx="7">
                  <c:v>7</c:v>
                </c:pt>
                <c:pt idx="8">
                  <c:v>0</c:v>
                </c:pt>
                <c:pt idx="9">
                  <c:v>1</c:v>
                </c:pt>
                <c:pt idx="10">
                  <c:v>4</c:v>
                </c:pt>
                <c:pt idx="11">
                  <c:v>0</c:v>
                </c:pt>
                <c:pt idx="12">
                  <c:v>0</c:v>
                </c:pt>
                <c:pt idx="13">
                  <c:v>1</c:v>
                </c:pt>
                <c:pt idx="14">
                  <c:v>1</c:v>
                </c:pt>
                <c:pt idx="15">
                  <c:v>1</c:v>
                </c:pt>
                <c:pt idx="16">
                  <c:v>0</c:v>
                </c:pt>
                <c:pt idx="17">
                  <c:v>1</c:v>
                </c:pt>
                <c:pt idx="18">
                  <c:v>1</c:v>
                </c:pt>
                <c:pt idx="19">
                  <c:v>0</c:v>
                </c:pt>
                <c:pt idx="20">
                  <c:v>0</c:v>
                </c:pt>
                <c:pt idx="21">
                  <c:v>1</c:v>
                </c:pt>
                <c:pt idx="22">
                  <c:v>0</c:v>
                </c:pt>
                <c:pt idx="23">
                  <c:v>1</c:v>
                </c:pt>
                <c:pt idx="24">
                  <c:v>0</c:v>
                </c:pt>
                <c:pt idx="25">
                  <c:v>1</c:v>
                </c:pt>
                <c:pt idx="26">
                  <c:v>0</c:v>
                </c:pt>
              </c:numCache>
            </c:numRef>
          </c:val>
        </c:ser>
        <c:ser>
          <c:idx val="12"/>
          <c:order val="12"/>
          <c:tx>
            <c:strRef>
              <c:f>MHS获奖汇总!$A$15</c:f>
              <c:strCache>
                <c:ptCount val="1"/>
                <c:pt idx="0">
                  <c:v>张子选</c:v>
                </c:pt>
              </c:strCache>
            </c:strRef>
          </c:tx>
          <c:spPr>
            <a:solidFill>
              <a:schemeClr val="accent1">
                <a:lumMod val="80000"/>
                <a:lumOff val="20000"/>
              </a:schemeClr>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MHS获奖汇总!$B$15:$AF$15</c:f>
              <c:numCache>
                <c:formatCode>General</c:formatCode>
                <c:ptCount val="30"/>
                <c:pt idx="0">
                  <c:v>6</c:v>
                </c:pt>
                <c:pt idx="1">
                  <c:v>2</c:v>
                </c:pt>
                <c:pt idx="2">
                  <c:v>1</c:v>
                </c:pt>
                <c:pt idx="3">
                  <c:v>6</c:v>
                </c:pt>
                <c:pt idx="4">
                  <c:v>2</c:v>
                </c:pt>
                <c:pt idx="5">
                  <c:v>2</c:v>
                </c:pt>
                <c:pt idx="6">
                  <c:v>4</c:v>
                </c:pt>
                <c:pt idx="7">
                  <c:v>1</c:v>
                </c:pt>
                <c:pt idx="8">
                  <c:v>0</c:v>
                </c:pt>
                <c:pt idx="9">
                  <c:v>0</c:v>
                </c:pt>
                <c:pt idx="10">
                  <c:v>3</c:v>
                </c:pt>
                <c:pt idx="11">
                  <c:v>1</c:v>
                </c:pt>
                <c:pt idx="12">
                  <c:v>0</c:v>
                </c:pt>
                <c:pt idx="13">
                  <c:v>2</c:v>
                </c:pt>
                <c:pt idx="14">
                  <c:v>0</c:v>
                </c:pt>
                <c:pt idx="15">
                  <c:v>1</c:v>
                </c:pt>
                <c:pt idx="16">
                  <c:v>0</c:v>
                </c:pt>
                <c:pt idx="17">
                  <c:v>0</c:v>
                </c:pt>
                <c:pt idx="21">
                  <c:v>1</c:v>
                </c:pt>
                <c:pt idx="22">
                  <c:v>0</c:v>
                </c:pt>
                <c:pt idx="23">
                  <c:v>0</c:v>
                </c:pt>
              </c:numCache>
            </c:numRef>
          </c:val>
        </c:ser>
        <c:ser>
          <c:idx val="13"/>
          <c:order val="13"/>
          <c:tx>
            <c:strRef>
              <c:f>MHS获奖汇总!$A$16</c:f>
              <c:strCache>
                <c:ptCount val="1"/>
                <c:pt idx="0">
                  <c:v>赵铁宇</c:v>
                </c:pt>
              </c:strCache>
            </c:strRef>
          </c:tx>
          <c:spPr>
            <a:solidFill>
              <a:schemeClr val="accent2">
                <a:lumMod val="80000"/>
                <a:lumOff val="20000"/>
              </a:schemeClr>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MHS获奖汇总!$B$16:$AF$16</c:f>
              <c:numCache>
                <c:formatCode>General</c:formatCode>
                <c:ptCount val="30"/>
                <c:pt idx="0">
                  <c:v>7</c:v>
                </c:pt>
                <c:pt idx="1">
                  <c:v>1</c:v>
                </c:pt>
                <c:pt idx="2">
                  <c:v>0</c:v>
                </c:pt>
                <c:pt idx="3">
                  <c:v>6</c:v>
                </c:pt>
                <c:pt idx="4">
                  <c:v>2</c:v>
                </c:pt>
                <c:pt idx="5">
                  <c:v>1</c:v>
                </c:pt>
                <c:pt idx="6">
                  <c:v>3</c:v>
                </c:pt>
                <c:pt idx="7">
                  <c:v>2</c:v>
                </c:pt>
                <c:pt idx="8">
                  <c:v>0</c:v>
                </c:pt>
              </c:numCache>
            </c:numRef>
          </c:val>
        </c:ser>
        <c:ser>
          <c:idx val="14"/>
          <c:order val="14"/>
          <c:tx>
            <c:strRef>
              <c:f>MHS获奖汇总!$A$17</c:f>
              <c:strCache>
                <c:ptCount val="1"/>
                <c:pt idx="0">
                  <c:v>于艳辉</c:v>
                </c:pt>
              </c:strCache>
            </c:strRef>
          </c:tx>
          <c:spPr>
            <a:solidFill>
              <a:schemeClr val="accent3">
                <a:lumMod val="80000"/>
                <a:lumOff val="20000"/>
              </a:schemeClr>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MHS获奖汇总!$B$17:$AF$17</c:f>
              <c:numCache>
                <c:formatCode>General</c:formatCode>
                <c:ptCount val="30"/>
                <c:pt idx="0">
                  <c:v>4</c:v>
                </c:pt>
                <c:pt idx="1">
                  <c:v>1</c:v>
                </c:pt>
                <c:pt idx="2">
                  <c:v>0</c:v>
                </c:pt>
                <c:pt idx="3">
                  <c:v>2</c:v>
                </c:pt>
                <c:pt idx="4">
                  <c:v>2</c:v>
                </c:pt>
                <c:pt idx="5">
                  <c:v>2</c:v>
                </c:pt>
                <c:pt idx="6">
                  <c:v>0</c:v>
                </c:pt>
                <c:pt idx="7">
                  <c:v>3</c:v>
                </c:pt>
                <c:pt idx="8">
                  <c:v>0</c:v>
                </c:pt>
              </c:numCache>
            </c:numRef>
          </c:val>
        </c:ser>
        <c:ser>
          <c:idx val="15"/>
          <c:order val="15"/>
          <c:tx>
            <c:strRef>
              <c:f>MHS获奖汇总!$A$18</c:f>
              <c:strCache>
                <c:ptCount val="1"/>
                <c:pt idx="0">
                  <c:v>张艳艳</c:v>
                </c:pt>
              </c:strCache>
            </c:strRef>
          </c:tx>
          <c:spPr>
            <a:solidFill>
              <a:schemeClr val="accent4">
                <a:lumMod val="80000"/>
                <a:lumOff val="20000"/>
              </a:schemeClr>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MHS获奖汇总!$B$18:$AF$18</c:f>
              <c:numCache>
                <c:formatCode>General</c:formatCode>
                <c:ptCount val="30"/>
                <c:pt idx="0">
                  <c:v>6</c:v>
                </c:pt>
                <c:pt idx="1">
                  <c:v>3</c:v>
                </c:pt>
                <c:pt idx="2">
                  <c:v>1</c:v>
                </c:pt>
                <c:pt idx="3">
                  <c:v>7</c:v>
                </c:pt>
                <c:pt idx="4">
                  <c:v>7</c:v>
                </c:pt>
                <c:pt idx="5">
                  <c:v>1</c:v>
                </c:pt>
                <c:pt idx="6">
                  <c:v>2</c:v>
                </c:pt>
                <c:pt idx="7">
                  <c:v>1</c:v>
                </c:pt>
                <c:pt idx="8">
                  <c:v>0</c:v>
                </c:pt>
              </c:numCache>
            </c:numRef>
          </c:val>
        </c:ser>
        <c:ser>
          <c:idx val="16"/>
          <c:order val="16"/>
          <c:tx>
            <c:strRef>
              <c:f>MHS获奖汇总!$A$19</c:f>
              <c:strCache>
                <c:ptCount val="1"/>
                <c:pt idx="0">
                  <c:v>张琨</c:v>
                </c:pt>
              </c:strCache>
            </c:strRef>
          </c:tx>
          <c:spPr>
            <a:solidFill>
              <a:schemeClr val="accent5">
                <a:lumMod val="80000"/>
                <a:lumOff val="20000"/>
              </a:schemeClr>
            </a:solidFill>
            <a:ln>
              <a:noFill/>
            </a:ln>
            <a:effectLst/>
            <a:sp3d/>
          </c:spPr>
          <c:invertIfNegative val="0"/>
          <c:cat>
            <c:multiLvlStrRef>
              <c:f>MHS获奖汇总!$B$1:$AF$2</c:f>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f>MHS获奖汇总!$B$19:$AF$19</c:f>
              <c:numCache>
                <c:formatCode>General</c:formatCode>
                <c:ptCount val="30"/>
                <c:pt idx="0">
                  <c:v>6</c:v>
                </c:pt>
                <c:pt idx="1">
                  <c:v>0</c:v>
                </c:pt>
                <c:pt idx="2">
                  <c:v>0</c:v>
                </c:pt>
                <c:pt idx="3">
                  <c:v>4</c:v>
                </c:pt>
                <c:pt idx="4">
                  <c:v>2</c:v>
                </c:pt>
                <c:pt idx="5">
                  <c:v>0</c:v>
                </c:pt>
              </c:numCache>
            </c:numRef>
          </c:val>
        </c:ser>
        <c:dLbls>
          <c:showLegendKey val="0"/>
          <c:showVal val="0"/>
          <c:showCatName val="0"/>
          <c:showSerName val="0"/>
          <c:showPercent val="0"/>
          <c:showBubbleSize val="0"/>
        </c:dLbls>
        <c:gapWidth val="150"/>
        <c:shape val="box"/>
        <c:axId val="239726096"/>
        <c:axId val="239726656"/>
        <c:axId val="170862272"/>
        <c:extLst>
          <c:ext xmlns:c15="http://schemas.microsoft.com/office/drawing/2012/chart" uri="{02D57815-91ED-43cb-92C2-25804820EDAC}">
            <c15:filteredBarSeries>
              <c15:ser>
                <c:idx val="17"/>
                <c:order val="17"/>
                <c:tx>
                  <c:strRef>
                    <c:extLst>
                      <c:ext uri="{02D57815-91ED-43cb-92C2-25804820EDAC}">
                        <c15:formulaRef>
                          <c15:sqref>MHS获奖汇总!$A$20</c15:sqref>
                        </c15:formulaRef>
                      </c:ext>
                    </c:extLst>
                    <c:strCache>
                      <c:ptCount val="1"/>
                      <c:pt idx="0">
                        <c:v>合计</c:v>
                      </c:pt>
                    </c:strCache>
                  </c:strRef>
                </c:tx>
                <c:spPr>
                  <a:solidFill>
                    <a:schemeClr val="accent6">
                      <a:lumMod val="80000"/>
                      <a:lumOff val="20000"/>
                    </a:schemeClr>
                  </a:solidFill>
                  <a:ln>
                    <a:noFill/>
                  </a:ln>
                  <a:effectLst/>
                  <a:sp3d/>
                </c:spPr>
                <c:invertIfNegative val="0"/>
                <c:cat>
                  <c:multiLvlStrRef>
                    <c:extLst>
                      <c:ext uri="{02D57815-91ED-43cb-92C2-25804820EDAC}">
                        <c15:formulaRef>
                          <c15:sqref>MHS获奖汇总!$B$1:$AF$2</c15:sqref>
                        </c15:formulaRef>
                      </c:ext>
                    </c:extLst>
                    <c:multiLvlStrCache>
                      <c:ptCount val="30"/>
                      <c:lvl>
                        <c:pt idx="0">
                          <c:v>三等奖</c:v>
                        </c:pt>
                        <c:pt idx="1">
                          <c:v>二等奖</c:v>
                        </c:pt>
                        <c:pt idx="2">
                          <c:v>一等奖</c:v>
                        </c:pt>
                        <c:pt idx="3">
                          <c:v>三等奖</c:v>
                        </c:pt>
                        <c:pt idx="4">
                          <c:v>二等奖</c:v>
                        </c:pt>
                        <c:pt idx="5">
                          <c:v>一等奖</c:v>
                        </c:pt>
                        <c:pt idx="6">
                          <c:v>三等奖</c:v>
                        </c:pt>
                        <c:pt idx="7">
                          <c:v>二等奖</c:v>
                        </c:pt>
                        <c:pt idx="8">
                          <c:v>一等奖</c:v>
                        </c:pt>
                        <c:pt idx="9">
                          <c:v>三等奖</c:v>
                        </c:pt>
                        <c:pt idx="10">
                          <c:v>二等奖</c:v>
                        </c:pt>
                        <c:pt idx="11">
                          <c:v>一等奖</c:v>
                        </c:pt>
                        <c:pt idx="12">
                          <c:v>三等奖</c:v>
                        </c:pt>
                        <c:pt idx="13">
                          <c:v>二等奖</c:v>
                        </c:pt>
                        <c:pt idx="14">
                          <c:v>一等奖</c:v>
                        </c:pt>
                        <c:pt idx="15">
                          <c:v>三等奖</c:v>
                        </c:pt>
                        <c:pt idx="16">
                          <c:v>二等奖</c:v>
                        </c:pt>
                        <c:pt idx="17">
                          <c:v>一等奖</c:v>
                        </c:pt>
                        <c:pt idx="18">
                          <c:v>三等奖</c:v>
                        </c:pt>
                        <c:pt idx="19">
                          <c:v>二等奖</c:v>
                        </c:pt>
                        <c:pt idx="20">
                          <c:v>一等奖</c:v>
                        </c:pt>
                        <c:pt idx="21">
                          <c:v>三等奖</c:v>
                        </c:pt>
                        <c:pt idx="22">
                          <c:v>二等奖</c:v>
                        </c:pt>
                        <c:pt idx="23">
                          <c:v>一等奖</c:v>
                        </c:pt>
                        <c:pt idx="24">
                          <c:v>三等奖</c:v>
                        </c:pt>
                        <c:pt idx="25">
                          <c:v>二等奖</c:v>
                        </c:pt>
                        <c:pt idx="26">
                          <c:v>一等奖</c:v>
                        </c:pt>
                        <c:pt idx="27">
                          <c:v>三等奖</c:v>
                        </c:pt>
                        <c:pt idx="28">
                          <c:v>二等奖</c:v>
                        </c:pt>
                        <c:pt idx="29">
                          <c:v>一等奖</c:v>
                        </c:pt>
                      </c:lvl>
                      <c:lvl>
                        <c:pt idx="0">
                          <c:v>2019</c:v>
                        </c:pt>
                        <c:pt idx="1">
                          <c:v>2019</c:v>
                        </c:pt>
                        <c:pt idx="2">
                          <c:v>2019</c:v>
                        </c:pt>
                        <c:pt idx="3">
                          <c:v>2018</c:v>
                        </c:pt>
                        <c:pt idx="4">
                          <c:v>2018</c:v>
                        </c:pt>
                        <c:pt idx="5">
                          <c:v>2018</c:v>
                        </c:pt>
                        <c:pt idx="6">
                          <c:v>2017</c:v>
                        </c:pt>
                        <c:pt idx="7">
                          <c:v>2017</c:v>
                        </c:pt>
                        <c:pt idx="8">
                          <c:v>2017</c:v>
                        </c:pt>
                        <c:pt idx="9">
                          <c:v>2016</c:v>
                        </c:pt>
                        <c:pt idx="10">
                          <c:v>2016</c:v>
                        </c:pt>
                        <c:pt idx="11">
                          <c:v>2016</c:v>
                        </c:pt>
                        <c:pt idx="12">
                          <c:v>2015</c:v>
                        </c:pt>
                        <c:pt idx="13">
                          <c:v>2015</c:v>
                        </c:pt>
                        <c:pt idx="14">
                          <c:v>2015</c:v>
                        </c:pt>
                        <c:pt idx="15">
                          <c:v>2014</c:v>
                        </c:pt>
                        <c:pt idx="16">
                          <c:v>2014</c:v>
                        </c:pt>
                        <c:pt idx="17">
                          <c:v>2014</c:v>
                        </c:pt>
                        <c:pt idx="18">
                          <c:v>2013</c:v>
                        </c:pt>
                        <c:pt idx="19">
                          <c:v>2013</c:v>
                        </c:pt>
                        <c:pt idx="20">
                          <c:v>2013</c:v>
                        </c:pt>
                        <c:pt idx="21">
                          <c:v>2012</c:v>
                        </c:pt>
                        <c:pt idx="22">
                          <c:v>2012</c:v>
                        </c:pt>
                        <c:pt idx="23">
                          <c:v>2012</c:v>
                        </c:pt>
                        <c:pt idx="24">
                          <c:v>2011</c:v>
                        </c:pt>
                        <c:pt idx="25">
                          <c:v>2011</c:v>
                        </c:pt>
                        <c:pt idx="26">
                          <c:v>2011</c:v>
                        </c:pt>
                        <c:pt idx="27">
                          <c:v>2010</c:v>
                        </c:pt>
                        <c:pt idx="28">
                          <c:v>2010</c:v>
                        </c:pt>
                        <c:pt idx="29">
                          <c:v>2010</c:v>
                        </c:pt>
                      </c:lvl>
                    </c:multiLvlStrCache>
                  </c:multiLvlStrRef>
                </c:cat>
                <c:val>
                  <c:numRef>
                    <c:extLst>
                      <c:ext uri="{02D57815-91ED-43cb-92C2-25804820EDAC}">
                        <c15:formulaRef>
                          <c15:sqref>MHS获奖汇总!$B$20:$AF$20</c15:sqref>
                        </c15:formulaRef>
                      </c:ext>
                    </c:extLst>
                    <c:numCache>
                      <c:formatCode>General</c:formatCode>
                      <c:ptCount val="30"/>
                      <c:pt idx="0">
                        <c:v>85</c:v>
                      </c:pt>
                      <c:pt idx="1">
                        <c:v>16</c:v>
                      </c:pt>
                      <c:pt idx="2">
                        <c:v>9</c:v>
                      </c:pt>
                      <c:pt idx="3">
                        <c:v>85</c:v>
                      </c:pt>
                      <c:pt idx="4">
                        <c:v>57</c:v>
                      </c:pt>
                      <c:pt idx="5">
                        <c:v>15</c:v>
                      </c:pt>
                      <c:pt idx="6">
                        <c:v>42</c:v>
                      </c:pt>
                      <c:pt idx="7">
                        <c:v>38</c:v>
                      </c:pt>
                      <c:pt idx="8">
                        <c:v>2</c:v>
                      </c:pt>
                      <c:pt idx="9">
                        <c:v>11</c:v>
                      </c:pt>
                      <c:pt idx="10">
                        <c:v>19</c:v>
                      </c:pt>
                      <c:pt idx="11">
                        <c:v>5</c:v>
                      </c:pt>
                      <c:pt idx="12">
                        <c:v>5</c:v>
                      </c:pt>
                      <c:pt idx="13">
                        <c:v>7</c:v>
                      </c:pt>
                      <c:pt idx="14">
                        <c:v>3</c:v>
                      </c:pt>
                      <c:pt idx="15">
                        <c:v>12</c:v>
                      </c:pt>
                      <c:pt idx="16">
                        <c:v>0</c:v>
                      </c:pt>
                      <c:pt idx="17">
                        <c:v>2</c:v>
                      </c:pt>
                      <c:pt idx="18">
                        <c:v>7</c:v>
                      </c:pt>
                      <c:pt idx="19">
                        <c:v>1</c:v>
                      </c:pt>
                      <c:pt idx="20">
                        <c:v>0</c:v>
                      </c:pt>
                      <c:pt idx="21">
                        <c:v>10</c:v>
                      </c:pt>
                      <c:pt idx="22">
                        <c:v>1</c:v>
                      </c:pt>
                      <c:pt idx="23">
                        <c:v>2</c:v>
                      </c:pt>
                      <c:pt idx="24">
                        <c:v>1</c:v>
                      </c:pt>
                      <c:pt idx="25">
                        <c:v>4</c:v>
                      </c:pt>
                      <c:pt idx="26">
                        <c:v>2</c:v>
                      </c:pt>
                      <c:pt idx="27">
                        <c:v>3</c:v>
                      </c:pt>
                      <c:pt idx="28">
                        <c:v>0</c:v>
                      </c:pt>
                      <c:pt idx="29">
                        <c:v>1</c:v>
                      </c:pt>
                    </c:numCache>
                  </c:numRef>
                </c:val>
              </c15:ser>
            </c15:filteredBarSeries>
          </c:ext>
        </c:extLst>
      </c:bar3DChart>
      <c:catAx>
        <c:axId val="2397260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39726656"/>
        <c:crosses val="autoZero"/>
        <c:auto val="1"/>
        <c:lblAlgn val="ctr"/>
        <c:lblOffset val="100"/>
        <c:noMultiLvlLbl val="0"/>
      </c:catAx>
      <c:valAx>
        <c:axId val="23972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239726096"/>
        <c:crosses val="autoZero"/>
        <c:crossBetween val="between"/>
      </c:valAx>
      <c:serAx>
        <c:axId val="170862272"/>
        <c:scaling>
          <c:orientation val="minMax"/>
        </c:scaling>
        <c:delete val="1"/>
        <c:axPos val="b"/>
        <c:majorTickMark val="none"/>
        <c:minorTickMark val="none"/>
        <c:tickLblPos val="nextTo"/>
        <c:crossAx val="239726656"/>
        <c:crosses val="autoZero"/>
      </c:serAx>
      <c:spPr>
        <a:noFill/>
        <a:ln>
          <a:noFill/>
        </a:ln>
        <a:effectLst/>
      </c:spPr>
    </c:plotArea>
    <c:plotVisOnly val="1"/>
    <c:dispBlanksAs val="gap"/>
    <c:showDLblsOverMax val="0"/>
  </c:chart>
  <c:spPr>
    <a:noFill/>
    <a:ln>
      <a:noFill/>
    </a:ln>
    <a:effectLst/>
  </c:spPr>
  <c:txPr>
    <a:bodyPr/>
    <a:lstStyle/>
    <a:p>
      <a:pPr>
        <a:defRPr sz="1400"/>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11" Type="http://schemas.openxmlformats.org/officeDocument/2006/relationships/image" Target="../media/image69.wmf"/><Relationship Id="rId5" Type="http://schemas.openxmlformats.org/officeDocument/2006/relationships/image" Target="../media/image63.wmf"/><Relationship Id="rId10" Type="http://schemas.openxmlformats.org/officeDocument/2006/relationships/image" Target="../media/image68.wmf"/><Relationship Id="rId4" Type="http://schemas.openxmlformats.org/officeDocument/2006/relationships/image" Target="../media/image62.wmf"/><Relationship Id="rId9" Type="http://schemas.openxmlformats.org/officeDocument/2006/relationships/image" Target="../media/image6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5.wmf"/><Relationship Id="rId7" Type="http://schemas.openxmlformats.org/officeDocument/2006/relationships/image" Target="../media/image79.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78.wmf"/><Relationship Id="rId5" Type="http://schemas.openxmlformats.org/officeDocument/2006/relationships/image" Target="../media/image77.wmf"/><Relationship Id="rId10" Type="http://schemas.openxmlformats.org/officeDocument/2006/relationships/image" Target="../media/image82.wmf"/><Relationship Id="rId4" Type="http://schemas.openxmlformats.org/officeDocument/2006/relationships/image" Target="../media/image76.wmf"/><Relationship Id="rId9" Type="http://schemas.openxmlformats.org/officeDocument/2006/relationships/image" Target="../media/image81.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image" Target="../media/image79.wmf"/><Relationship Id="rId7" Type="http://schemas.openxmlformats.org/officeDocument/2006/relationships/image" Target="../media/image88.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7.wmf"/><Relationship Id="rId5" Type="http://schemas.openxmlformats.org/officeDocument/2006/relationships/image" Target="../media/image86.wmf"/><Relationship Id="rId10" Type="http://schemas.openxmlformats.org/officeDocument/2006/relationships/image" Target="../media/image91.wmf"/><Relationship Id="rId4" Type="http://schemas.openxmlformats.org/officeDocument/2006/relationships/image" Target="../media/image85.wmf"/><Relationship Id="rId9"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5FE7FAE1-3CDB-4B16-9900-BC826497684B}" type="datetimeFigureOut">
              <a:rPr lang="zh-CN" altLang="en-US" smtClean="0"/>
              <a:pPr/>
              <a:t>2019/12/30</a:t>
            </a:fld>
            <a:endParaRPr lang="zh-CN" altLang="en-US"/>
          </a:p>
        </p:txBody>
      </p:sp>
      <p:sp>
        <p:nvSpPr>
          <p:cNvPr id="4" name="幻灯片图像占位符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7D6CE8A3-6E88-4043-A1FA-B2CB20BAFD6F}" type="slidenum">
              <a:rPr lang="zh-CN" altLang="en-US" smtClean="0"/>
              <a:pPr/>
              <a:t>‹#›</a:t>
            </a:fld>
            <a:endParaRPr lang="zh-CN" altLang="en-US"/>
          </a:p>
        </p:txBody>
      </p:sp>
    </p:spTree>
    <p:extLst>
      <p:ext uri="{BB962C8B-B14F-4D97-AF65-F5344CB8AC3E}">
        <p14:creationId xmlns:p14="http://schemas.microsoft.com/office/powerpoint/2010/main" val="1921463184"/>
      </p:ext>
    </p:extLst>
  </p:cSld>
  <p:clrMap bg1="lt1" tx1="dk1" bg2="lt2" tx2="dk2" accent1="accent1" accent2="accent2" accent3="accent3" accent4="accent4" accent5="accent5" accent6="accent6" hlink="hlink" folHlink="folHlink"/>
  <p:notesStyle>
    <a:lvl1pPr marL="0" algn="l" defTabSz="914350" rtl="0" eaLnBrk="1" latinLnBrk="0" hangingPunct="1">
      <a:defRPr sz="1200" kern="1200">
        <a:solidFill>
          <a:schemeClr val="tx1"/>
        </a:solidFill>
        <a:latin typeface="+mn-lt"/>
        <a:ea typeface="+mn-ea"/>
        <a:cs typeface="+mn-cs"/>
      </a:defRPr>
    </a:lvl1pPr>
    <a:lvl2pPr marL="457176" algn="l" defTabSz="914350" rtl="0" eaLnBrk="1" latinLnBrk="0" hangingPunct="1">
      <a:defRPr sz="1200" kern="1200">
        <a:solidFill>
          <a:schemeClr val="tx1"/>
        </a:solidFill>
        <a:latin typeface="+mn-lt"/>
        <a:ea typeface="+mn-ea"/>
        <a:cs typeface="+mn-cs"/>
      </a:defRPr>
    </a:lvl2pPr>
    <a:lvl3pPr marL="914350" algn="l" defTabSz="914350" rtl="0" eaLnBrk="1" latinLnBrk="0" hangingPunct="1">
      <a:defRPr sz="1200" kern="1200">
        <a:solidFill>
          <a:schemeClr val="tx1"/>
        </a:solidFill>
        <a:latin typeface="+mn-lt"/>
        <a:ea typeface="+mn-ea"/>
        <a:cs typeface="+mn-cs"/>
      </a:defRPr>
    </a:lvl3pPr>
    <a:lvl4pPr marL="1371526" algn="l" defTabSz="914350" rtl="0" eaLnBrk="1" latinLnBrk="0" hangingPunct="1">
      <a:defRPr sz="1200" kern="1200">
        <a:solidFill>
          <a:schemeClr val="tx1"/>
        </a:solidFill>
        <a:latin typeface="+mn-lt"/>
        <a:ea typeface="+mn-ea"/>
        <a:cs typeface="+mn-cs"/>
      </a:defRPr>
    </a:lvl4pPr>
    <a:lvl5pPr marL="1828700" algn="l" defTabSz="914350" rtl="0" eaLnBrk="1" latinLnBrk="0" hangingPunct="1">
      <a:defRPr sz="1200" kern="1200">
        <a:solidFill>
          <a:schemeClr val="tx1"/>
        </a:solidFill>
        <a:latin typeface="+mn-lt"/>
        <a:ea typeface="+mn-ea"/>
        <a:cs typeface="+mn-cs"/>
      </a:defRPr>
    </a:lvl5pPr>
    <a:lvl6pPr marL="2285876" algn="l" defTabSz="914350" rtl="0" eaLnBrk="1" latinLnBrk="0" hangingPunct="1">
      <a:defRPr sz="1200" kern="1200">
        <a:solidFill>
          <a:schemeClr val="tx1"/>
        </a:solidFill>
        <a:latin typeface="+mn-lt"/>
        <a:ea typeface="+mn-ea"/>
        <a:cs typeface="+mn-cs"/>
      </a:defRPr>
    </a:lvl6pPr>
    <a:lvl7pPr marL="2743050" algn="l" defTabSz="914350" rtl="0" eaLnBrk="1" latinLnBrk="0" hangingPunct="1">
      <a:defRPr sz="1200" kern="1200">
        <a:solidFill>
          <a:schemeClr val="tx1"/>
        </a:solidFill>
        <a:latin typeface="+mn-lt"/>
        <a:ea typeface="+mn-ea"/>
        <a:cs typeface="+mn-cs"/>
      </a:defRPr>
    </a:lvl7pPr>
    <a:lvl8pPr marL="3200226" algn="l" defTabSz="914350" rtl="0" eaLnBrk="1" latinLnBrk="0" hangingPunct="1">
      <a:defRPr sz="1200" kern="1200">
        <a:solidFill>
          <a:schemeClr val="tx1"/>
        </a:solidFill>
        <a:latin typeface="+mn-lt"/>
        <a:ea typeface="+mn-ea"/>
        <a:cs typeface="+mn-cs"/>
      </a:defRPr>
    </a:lvl8pPr>
    <a:lvl9pPr marL="3657401" algn="l" defTabSz="9143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6CE8A3-6E88-4043-A1FA-B2CB20BAFD6F}" type="slidenum">
              <a:rPr lang="zh-CN" altLang="en-US" smtClean="0"/>
              <a:pPr/>
              <a:t>3</a:t>
            </a:fld>
            <a:endParaRPr lang="zh-CN" altLang="en-US"/>
          </a:p>
        </p:txBody>
      </p:sp>
    </p:spTree>
    <p:extLst>
      <p:ext uri="{BB962C8B-B14F-4D97-AF65-F5344CB8AC3E}">
        <p14:creationId xmlns:p14="http://schemas.microsoft.com/office/powerpoint/2010/main" val="4270725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北</a:t>
            </a:r>
            <a:r>
              <a:rPr lang="zh-CN" altLang="en-US" baseline="0" dirty="0" smtClean="0"/>
              <a:t>  </a:t>
            </a:r>
            <a:r>
              <a:rPr lang="zh-CN" altLang="en-US" dirty="0" smtClean="0"/>
              <a:t>京</a:t>
            </a:r>
            <a:r>
              <a:rPr lang="en-US" altLang="zh-CN" dirty="0" smtClean="0"/>
              <a:t>00001</a:t>
            </a:r>
            <a:r>
              <a:rPr lang="zh-CN" altLang="en-US" dirty="0" smtClean="0"/>
              <a:t>，</a:t>
            </a:r>
            <a:endParaRPr lang="en-US" altLang="zh-CN" dirty="0" smtClean="0"/>
          </a:p>
          <a:p>
            <a:r>
              <a:rPr lang="zh-CN" altLang="en-US" dirty="0" smtClean="0"/>
              <a:t>天  津</a:t>
            </a:r>
            <a:r>
              <a:rPr lang="en-US" altLang="zh-CN" dirty="0" smtClean="0"/>
              <a:t>00010</a:t>
            </a:r>
            <a:r>
              <a:rPr lang="zh-CN" altLang="en-US" dirty="0" smtClean="0"/>
              <a:t>，</a:t>
            </a:r>
            <a:endParaRPr lang="en-US" altLang="zh-CN" dirty="0" smtClean="0"/>
          </a:p>
          <a:p>
            <a:r>
              <a:rPr lang="zh-CN" altLang="en-US" dirty="0" smtClean="0"/>
              <a:t>辽  宁</a:t>
            </a:r>
            <a:r>
              <a:rPr lang="en-US" altLang="zh-CN" dirty="0" smtClean="0"/>
              <a:t>00011</a:t>
            </a:r>
            <a:r>
              <a:rPr lang="zh-CN" altLang="en-US" dirty="0" smtClean="0"/>
              <a:t>，</a:t>
            </a:r>
            <a:endParaRPr lang="en-US" altLang="zh-CN" dirty="0" smtClean="0"/>
          </a:p>
          <a:p>
            <a:r>
              <a:rPr lang="zh-CN" altLang="en-US" dirty="0" smtClean="0"/>
              <a:t>黑龙江</a:t>
            </a:r>
            <a:r>
              <a:rPr lang="en-US" altLang="zh-CN" dirty="0" smtClean="0"/>
              <a:t>00100</a:t>
            </a:r>
            <a:r>
              <a:rPr lang="zh-CN" altLang="en-US" dirty="0" smtClean="0"/>
              <a:t>，</a:t>
            </a:r>
            <a:endParaRPr lang="en-US" altLang="zh-CN" dirty="0" smtClean="0"/>
          </a:p>
          <a:p>
            <a:r>
              <a:rPr lang="zh-CN" altLang="en-US" dirty="0" smtClean="0"/>
              <a:t>吉  林</a:t>
            </a:r>
            <a:r>
              <a:rPr lang="en-US" altLang="zh-CN" dirty="0" smtClean="0"/>
              <a:t>00101</a:t>
            </a:r>
            <a:r>
              <a:rPr lang="zh-CN" altLang="en-US" dirty="0" smtClean="0"/>
              <a:t>，</a:t>
            </a:r>
            <a:endParaRPr lang="en-US" altLang="zh-CN" dirty="0" smtClean="0"/>
          </a:p>
          <a:p>
            <a:r>
              <a:rPr lang="zh-CN" altLang="en-US" dirty="0" smtClean="0"/>
              <a:t>河  北</a:t>
            </a:r>
            <a:r>
              <a:rPr lang="en-US" altLang="zh-CN" dirty="0" smtClean="0"/>
              <a:t>00110</a:t>
            </a:r>
            <a:r>
              <a:rPr lang="zh-CN" altLang="en-US" dirty="0" smtClean="0"/>
              <a:t>，</a:t>
            </a:r>
            <a:endParaRPr lang="en-US" altLang="zh-CN" dirty="0" smtClean="0"/>
          </a:p>
          <a:p>
            <a:r>
              <a:rPr lang="zh-CN" altLang="en-US" dirty="0" smtClean="0"/>
              <a:t>河  南</a:t>
            </a:r>
            <a:r>
              <a:rPr lang="en-US" altLang="zh-CN" dirty="0" smtClean="0"/>
              <a:t>00111</a:t>
            </a:r>
            <a:r>
              <a:rPr lang="zh-CN" altLang="en-US" dirty="0" smtClean="0"/>
              <a:t>，</a:t>
            </a:r>
            <a:endParaRPr lang="en-US" altLang="zh-CN" dirty="0" smtClean="0"/>
          </a:p>
          <a:p>
            <a:r>
              <a:rPr lang="zh-CN" altLang="en-US" dirty="0" smtClean="0"/>
              <a:t>山  东</a:t>
            </a:r>
            <a:r>
              <a:rPr lang="en-US" altLang="zh-CN" dirty="0" smtClean="0"/>
              <a:t>01000</a:t>
            </a:r>
            <a:r>
              <a:rPr lang="zh-CN" altLang="en-US" dirty="0" smtClean="0"/>
              <a:t>，</a:t>
            </a:r>
            <a:endParaRPr lang="en-US" altLang="zh-CN" dirty="0" smtClean="0"/>
          </a:p>
          <a:p>
            <a:r>
              <a:rPr lang="zh-CN" altLang="en-US" dirty="0" smtClean="0"/>
              <a:t>内蒙古</a:t>
            </a:r>
            <a:r>
              <a:rPr lang="en-US" altLang="zh-CN" dirty="0" smtClean="0"/>
              <a:t>01001</a:t>
            </a:r>
            <a:r>
              <a:rPr lang="zh-CN" altLang="en-US" dirty="0" smtClean="0"/>
              <a:t>，</a:t>
            </a:r>
            <a:endParaRPr lang="en-US" altLang="zh-CN" dirty="0" smtClean="0"/>
          </a:p>
          <a:p>
            <a:r>
              <a:rPr lang="zh-CN" altLang="en-US" dirty="0" smtClean="0"/>
              <a:t>陕  西</a:t>
            </a:r>
            <a:r>
              <a:rPr lang="en-US" altLang="zh-CN" dirty="0" smtClean="0"/>
              <a:t>01010</a:t>
            </a:r>
            <a:r>
              <a:rPr lang="zh-CN" altLang="en-US" dirty="0" smtClean="0"/>
              <a:t>，</a:t>
            </a:r>
            <a:endParaRPr lang="en-US" altLang="zh-CN" dirty="0" smtClean="0"/>
          </a:p>
          <a:p>
            <a:r>
              <a:rPr lang="zh-CN" altLang="en-US" dirty="0" smtClean="0"/>
              <a:t>宁  夏</a:t>
            </a:r>
            <a:r>
              <a:rPr lang="en-US" altLang="zh-CN" dirty="0" smtClean="0"/>
              <a:t>01011</a:t>
            </a:r>
            <a:r>
              <a:rPr lang="zh-CN" altLang="en-US" dirty="0" smtClean="0"/>
              <a:t>，</a:t>
            </a:r>
            <a:endParaRPr lang="en-US" altLang="zh-CN" dirty="0" smtClean="0"/>
          </a:p>
          <a:p>
            <a:r>
              <a:rPr lang="zh-CN" altLang="en-US" dirty="0" smtClean="0"/>
              <a:t>青  海</a:t>
            </a:r>
            <a:r>
              <a:rPr lang="en-US" altLang="zh-CN" dirty="0" smtClean="0"/>
              <a:t>01100</a:t>
            </a:r>
            <a:r>
              <a:rPr lang="zh-CN" altLang="en-US" dirty="0" smtClean="0"/>
              <a:t>，</a:t>
            </a:r>
            <a:endParaRPr lang="en-US" altLang="zh-CN" dirty="0" smtClean="0"/>
          </a:p>
          <a:p>
            <a:r>
              <a:rPr lang="zh-CN" altLang="en-US" dirty="0" smtClean="0"/>
              <a:t>甘  肃</a:t>
            </a:r>
            <a:r>
              <a:rPr lang="en-US" altLang="zh-CN" dirty="0" smtClean="0"/>
              <a:t>01101</a:t>
            </a:r>
            <a:r>
              <a:rPr lang="zh-CN" altLang="en-US" dirty="0" smtClean="0"/>
              <a:t>，</a:t>
            </a:r>
            <a:endParaRPr lang="en-US" altLang="zh-CN" dirty="0" smtClean="0"/>
          </a:p>
          <a:p>
            <a:r>
              <a:rPr lang="zh-CN" altLang="en-US" dirty="0" smtClean="0"/>
              <a:t>新  疆</a:t>
            </a:r>
            <a:r>
              <a:rPr lang="en-US" altLang="zh-CN" dirty="0" smtClean="0"/>
              <a:t>01110</a:t>
            </a:r>
            <a:r>
              <a:rPr lang="zh-CN" altLang="en-US" dirty="0" smtClean="0"/>
              <a:t>，</a:t>
            </a:r>
            <a:endParaRPr lang="en-US" altLang="zh-CN" dirty="0" smtClean="0"/>
          </a:p>
          <a:p>
            <a:r>
              <a:rPr lang="zh-CN" altLang="en-US" dirty="0" smtClean="0"/>
              <a:t>西  藏</a:t>
            </a:r>
            <a:r>
              <a:rPr lang="en-US" altLang="zh-CN" dirty="0" smtClean="0"/>
              <a:t>01111</a:t>
            </a:r>
            <a:r>
              <a:rPr lang="zh-CN" altLang="en-US" dirty="0" smtClean="0"/>
              <a:t>，</a:t>
            </a:r>
            <a:endParaRPr lang="en-US" altLang="zh-CN" dirty="0" smtClean="0"/>
          </a:p>
          <a:p>
            <a:r>
              <a:rPr lang="zh-CN" altLang="en-US" dirty="0" smtClean="0"/>
              <a:t>云  南</a:t>
            </a:r>
            <a:r>
              <a:rPr lang="en-US" altLang="zh-CN" dirty="0" smtClean="0"/>
              <a:t>10000</a:t>
            </a:r>
            <a:r>
              <a:rPr lang="zh-CN" altLang="en-US" dirty="0" smtClean="0"/>
              <a:t>，</a:t>
            </a:r>
            <a:endParaRPr lang="en-US" altLang="zh-CN" dirty="0" smtClean="0"/>
          </a:p>
          <a:p>
            <a:r>
              <a:rPr lang="zh-CN" altLang="en-US" dirty="0" smtClean="0"/>
              <a:t>贵  州</a:t>
            </a:r>
            <a:r>
              <a:rPr lang="en-US" altLang="zh-CN" dirty="0" smtClean="0"/>
              <a:t>10001</a:t>
            </a:r>
            <a:r>
              <a:rPr lang="zh-CN" altLang="en-US" dirty="0" smtClean="0"/>
              <a:t>，</a:t>
            </a:r>
            <a:endParaRPr lang="en-US" altLang="zh-CN" dirty="0" smtClean="0"/>
          </a:p>
          <a:p>
            <a:r>
              <a:rPr lang="zh-CN" altLang="en-US" dirty="0" smtClean="0"/>
              <a:t>四  川</a:t>
            </a:r>
            <a:r>
              <a:rPr lang="en-US" altLang="zh-CN" dirty="0" smtClean="0"/>
              <a:t>10010</a:t>
            </a:r>
            <a:r>
              <a:rPr lang="zh-CN" altLang="en-US" dirty="0" smtClean="0"/>
              <a:t>，</a:t>
            </a:r>
            <a:endParaRPr lang="en-US" altLang="zh-CN" dirty="0" smtClean="0"/>
          </a:p>
          <a:p>
            <a:r>
              <a:rPr lang="zh-CN" altLang="en-US" dirty="0" smtClean="0"/>
              <a:t>重  庆</a:t>
            </a:r>
            <a:r>
              <a:rPr lang="en-US" altLang="zh-CN" dirty="0" smtClean="0"/>
              <a:t>10011</a:t>
            </a:r>
            <a:r>
              <a:rPr lang="zh-CN" altLang="en-US" dirty="0" smtClean="0"/>
              <a:t>，</a:t>
            </a:r>
            <a:endParaRPr lang="en-US" altLang="zh-CN" dirty="0" smtClean="0"/>
          </a:p>
          <a:p>
            <a:r>
              <a:rPr lang="zh-CN" altLang="en-US" dirty="0" smtClean="0"/>
              <a:t>安  徽</a:t>
            </a:r>
            <a:r>
              <a:rPr lang="en-US" altLang="zh-CN" dirty="0" smtClean="0"/>
              <a:t>10100</a:t>
            </a:r>
            <a:r>
              <a:rPr lang="zh-CN" altLang="en-US" dirty="0" smtClean="0"/>
              <a:t>，</a:t>
            </a:r>
            <a:endParaRPr lang="en-US" altLang="zh-CN" dirty="0" smtClean="0"/>
          </a:p>
          <a:p>
            <a:r>
              <a:rPr lang="zh-CN" altLang="en-US" dirty="0" smtClean="0"/>
              <a:t>湖  北</a:t>
            </a:r>
            <a:r>
              <a:rPr lang="en-US" altLang="zh-CN" dirty="0" smtClean="0"/>
              <a:t>10101</a:t>
            </a:r>
            <a:r>
              <a:rPr lang="zh-CN" altLang="en-US" dirty="0" smtClean="0"/>
              <a:t>，</a:t>
            </a:r>
            <a:endParaRPr lang="en-US" altLang="zh-CN" dirty="0" smtClean="0"/>
          </a:p>
          <a:p>
            <a:r>
              <a:rPr lang="zh-CN" altLang="en-US" dirty="0" smtClean="0"/>
              <a:t>湖  南</a:t>
            </a:r>
            <a:r>
              <a:rPr lang="en-US" altLang="zh-CN" dirty="0" smtClean="0"/>
              <a:t>10110</a:t>
            </a:r>
            <a:r>
              <a:rPr lang="zh-CN" altLang="en-US" dirty="0" smtClean="0"/>
              <a:t>，</a:t>
            </a:r>
            <a:endParaRPr lang="en-US" altLang="zh-CN" dirty="0" smtClean="0"/>
          </a:p>
          <a:p>
            <a:r>
              <a:rPr lang="zh-CN" altLang="en-US" dirty="0" smtClean="0"/>
              <a:t>江  西</a:t>
            </a:r>
            <a:r>
              <a:rPr lang="en-US" altLang="zh-CN" dirty="0" smtClean="0"/>
              <a:t>10111</a:t>
            </a:r>
            <a:r>
              <a:rPr lang="zh-CN" altLang="en-US" dirty="0" smtClean="0"/>
              <a:t>，</a:t>
            </a:r>
            <a:endParaRPr lang="en-US" altLang="zh-CN" dirty="0" smtClean="0"/>
          </a:p>
          <a:p>
            <a:r>
              <a:rPr lang="zh-CN" altLang="en-US" dirty="0" smtClean="0"/>
              <a:t>江  苏</a:t>
            </a:r>
            <a:r>
              <a:rPr lang="en-US" altLang="zh-CN" dirty="0" smtClean="0"/>
              <a:t>11000</a:t>
            </a:r>
            <a:r>
              <a:rPr lang="zh-CN" altLang="en-US" dirty="0" smtClean="0"/>
              <a:t>，</a:t>
            </a:r>
            <a:endParaRPr lang="en-US" altLang="zh-CN" dirty="0" smtClean="0"/>
          </a:p>
          <a:p>
            <a:r>
              <a:rPr lang="zh-CN" altLang="en-US" dirty="0" smtClean="0"/>
              <a:t>浙  江</a:t>
            </a:r>
            <a:r>
              <a:rPr lang="en-US" altLang="zh-CN" dirty="0" smtClean="0"/>
              <a:t>11001</a:t>
            </a:r>
            <a:r>
              <a:rPr lang="zh-CN" altLang="en-US" dirty="0" smtClean="0"/>
              <a:t>，</a:t>
            </a:r>
            <a:endParaRPr lang="en-US" altLang="zh-CN" dirty="0" smtClean="0"/>
          </a:p>
          <a:p>
            <a:r>
              <a:rPr lang="zh-CN" altLang="en-US" dirty="0" smtClean="0"/>
              <a:t>上  海</a:t>
            </a:r>
            <a:r>
              <a:rPr lang="en-US" altLang="zh-CN" dirty="0" smtClean="0"/>
              <a:t>11010</a:t>
            </a:r>
            <a:r>
              <a:rPr lang="zh-CN" altLang="en-US" dirty="0" smtClean="0"/>
              <a:t>，</a:t>
            </a:r>
            <a:endParaRPr lang="en-US" altLang="zh-CN" dirty="0" smtClean="0"/>
          </a:p>
          <a:p>
            <a:r>
              <a:rPr lang="zh-CN" altLang="en-US" dirty="0" smtClean="0"/>
              <a:t>海  南</a:t>
            </a:r>
            <a:r>
              <a:rPr lang="en-US" altLang="zh-CN" dirty="0" smtClean="0"/>
              <a:t>11011</a:t>
            </a:r>
            <a:r>
              <a:rPr lang="zh-CN" altLang="en-US" dirty="0" smtClean="0"/>
              <a:t>，</a:t>
            </a:r>
            <a:endParaRPr lang="en-US" altLang="zh-CN" dirty="0" smtClean="0"/>
          </a:p>
          <a:p>
            <a:r>
              <a:rPr lang="zh-CN" altLang="en-US" dirty="0" smtClean="0"/>
              <a:t>福  建</a:t>
            </a:r>
            <a:r>
              <a:rPr lang="en-US" altLang="zh-CN" dirty="0" smtClean="0"/>
              <a:t>11100</a:t>
            </a:r>
            <a:r>
              <a:rPr lang="zh-CN" altLang="en-US" dirty="0" smtClean="0"/>
              <a:t>，</a:t>
            </a:r>
            <a:endParaRPr lang="en-US" altLang="zh-CN" dirty="0" smtClean="0"/>
          </a:p>
          <a:p>
            <a:r>
              <a:rPr lang="zh-CN" altLang="en-US" dirty="0" smtClean="0"/>
              <a:t>广  东</a:t>
            </a:r>
            <a:r>
              <a:rPr lang="en-US" altLang="zh-CN" dirty="0" smtClean="0"/>
              <a:t>11101</a:t>
            </a:r>
            <a:r>
              <a:rPr lang="zh-CN" altLang="en-US" dirty="0" smtClean="0"/>
              <a:t>，</a:t>
            </a:r>
            <a:endParaRPr lang="en-US" altLang="zh-CN" dirty="0" smtClean="0"/>
          </a:p>
          <a:p>
            <a:r>
              <a:rPr lang="zh-CN" altLang="en-US" dirty="0" smtClean="0"/>
              <a:t>广  西</a:t>
            </a:r>
            <a:r>
              <a:rPr lang="en-US" altLang="zh-CN" dirty="0" smtClean="0"/>
              <a:t>11110</a:t>
            </a:r>
            <a:r>
              <a:rPr lang="zh-CN" altLang="en-US" dirty="0" smtClean="0"/>
              <a:t>，</a:t>
            </a:r>
            <a:endParaRPr lang="en-US" altLang="zh-CN" dirty="0" smtClean="0"/>
          </a:p>
          <a:p>
            <a:r>
              <a:rPr lang="zh-CN" altLang="en-US" dirty="0" smtClean="0"/>
              <a:t>山  西</a:t>
            </a:r>
            <a:r>
              <a:rPr lang="en-US" altLang="zh-CN" dirty="0" smtClean="0"/>
              <a:t>11111</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FE94A1C-E89C-4535-8725-6F30A60FE957}" type="slidenum">
              <a:rPr lang="zh-CN" altLang="en-US" smtClean="0"/>
              <a:t>8</a:t>
            </a:fld>
            <a:endParaRPr lang="zh-CN" altLang="en-US"/>
          </a:p>
        </p:txBody>
      </p:sp>
    </p:spTree>
    <p:extLst>
      <p:ext uri="{BB962C8B-B14F-4D97-AF65-F5344CB8AC3E}">
        <p14:creationId xmlns:p14="http://schemas.microsoft.com/office/powerpoint/2010/main" val="1346847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北</a:t>
            </a:r>
            <a:r>
              <a:rPr lang="zh-CN" altLang="en-US" baseline="0" dirty="0" smtClean="0"/>
              <a:t>  </a:t>
            </a:r>
            <a:r>
              <a:rPr lang="zh-CN" altLang="en-US" dirty="0" smtClean="0"/>
              <a:t>京</a:t>
            </a:r>
            <a:r>
              <a:rPr lang="en-US" altLang="zh-CN" dirty="0" smtClean="0"/>
              <a:t>00001</a:t>
            </a:r>
            <a:r>
              <a:rPr lang="zh-CN" altLang="en-US" dirty="0" smtClean="0"/>
              <a:t>，</a:t>
            </a:r>
            <a:endParaRPr lang="en-US" altLang="zh-CN" dirty="0" smtClean="0"/>
          </a:p>
          <a:p>
            <a:r>
              <a:rPr lang="zh-CN" altLang="en-US" dirty="0" smtClean="0"/>
              <a:t>天  津</a:t>
            </a:r>
            <a:r>
              <a:rPr lang="en-US" altLang="zh-CN" dirty="0" smtClean="0"/>
              <a:t>00010</a:t>
            </a:r>
            <a:r>
              <a:rPr lang="zh-CN" altLang="en-US" dirty="0" smtClean="0"/>
              <a:t>，</a:t>
            </a:r>
            <a:endParaRPr lang="en-US" altLang="zh-CN" dirty="0" smtClean="0"/>
          </a:p>
          <a:p>
            <a:r>
              <a:rPr lang="zh-CN" altLang="en-US" dirty="0" smtClean="0"/>
              <a:t>辽  宁</a:t>
            </a:r>
            <a:r>
              <a:rPr lang="en-US" altLang="zh-CN" dirty="0" smtClean="0"/>
              <a:t>00011</a:t>
            </a:r>
            <a:r>
              <a:rPr lang="zh-CN" altLang="en-US" dirty="0" smtClean="0"/>
              <a:t>，</a:t>
            </a:r>
            <a:endParaRPr lang="en-US" altLang="zh-CN" dirty="0" smtClean="0"/>
          </a:p>
          <a:p>
            <a:r>
              <a:rPr lang="zh-CN" altLang="en-US" dirty="0" smtClean="0"/>
              <a:t>黑龙江</a:t>
            </a:r>
            <a:r>
              <a:rPr lang="en-US" altLang="zh-CN" dirty="0" smtClean="0"/>
              <a:t>00100</a:t>
            </a:r>
            <a:r>
              <a:rPr lang="zh-CN" altLang="en-US" dirty="0" smtClean="0"/>
              <a:t>，</a:t>
            </a:r>
            <a:endParaRPr lang="en-US" altLang="zh-CN" dirty="0" smtClean="0"/>
          </a:p>
          <a:p>
            <a:r>
              <a:rPr lang="zh-CN" altLang="en-US" dirty="0" smtClean="0"/>
              <a:t>吉  林</a:t>
            </a:r>
            <a:r>
              <a:rPr lang="en-US" altLang="zh-CN" dirty="0" smtClean="0"/>
              <a:t>00101</a:t>
            </a:r>
            <a:r>
              <a:rPr lang="zh-CN" altLang="en-US" dirty="0" smtClean="0"/>
              <a:t>，</a:t>
            </a:r>
            <a:endParaRPr lang="en-US" altLang="zh-CN" dirty="0" smtClean="0"/>
          </a:p>
          <a:p>
            <a:r>
              <a:rPr lang="zh-CN" altLang="en-US" dirty="0" smtClean="0"/>
              <a:t>河  北</a:t>
            </a:r>
            <a:r>
              <a:rPr lang="en-US" altLang="zh-CN" dirty="0" smtClean="0"/>
              <a:t>00110</a:t>
            </a:r>
            <a:r>
              <a:rPr lang="zh-CN" altLang="en-US" dirty="0" smtClean="0"/>
              <a:t>，</a:t>
            </a:r>
            <a:endParaRPr lang="en-US" altLang="zh-CN" dirty="0" smtClean="0"/>
          </a:p>
          <a:p>
            <a:r>
              <a:rPr lang="zh-CN" altLang="en-US" dirty="0" smtClean="0"/>
              <a:t>河  南</a:t>
            </a:r>
            <a:r>
              <a:rPr lang="en-US" altLang="zh-CN" dirty="0" smtClean="0"/>
              <a:t>00111</a:t>
            </a:r>
            <a:r>
              <a:rPr lang="zh-CN" altLang="en-US" dirty="0" smtClean="0"/>
              <a:t>，</a:t>
            </a:r>
            <a:endParaRPr lang="en-US" altLang="zh-CN" dirty="0" smtClean="0"/>
          </a:p>
          <a:p>
            <a:r>
              <a:rPr lang="zh-CN" altLang="en-US" dirty="0" smtClean="0"/>
              <a:t>山  东</a:t>
            </a:r>
            <a:r>
              <a:rPr lang="en-US" altLang="zh-CN" dirty="0" smtClean="0"/>
              <a:t>01000</a:t>
            </a:r>
            <a:r>
              <a:rPr lang="zh-CN" altLang="en-US" dirty="0" smtClean="0"/>
              <a:t>，</a:t>
            </a:r>
            <a:endParaRPr lang="en-US" altLang="zh-CN" dirty="0" smtClean="0"/>
          </a:p>
          <a:p>
            <a:r>
              <a:rPr lang="zh-CN" altLang="en-US" dirty="0" smtClean="0"/>
              <a:t>内蒙古</a:t>
            </a:r>
            <a:r>
              <a:rPr lang="en-US" altLang="zh-CN" dirty="0" smtClean="0"/>
              <a:t>01001</a:t>
            </a:r>
            <a:r>
              <a:rPr lang="zh-CN" altLang="en-US" dirty="0" smtClean="0"/>
              <a:t>，</a:t>
            </a:r>
            <a:endParaRPr lang="en-US" altLang="zh-CN" dirty="0" smtClean="0"/>
          </a:p>
          <a:p>
            <a:r>
              <a:rPr lang="zh-CN" altLang="en-US" dirty="0" smtClean="0"/>
              <a:t>陕  西</a:t>
            </a:r>
            <a:r>
              <a:rPr lang="en-US" altLang="zh-CN" dirty="0" smtClean="0"/>
              <a:t>01010</a:t>
            </a:r>
            <a:r>
              <a:rPr lang="zh-CN" altLang="en-US" dirty="0" smtClean="0"/>
              <a:t>，</a:t>
            </a:r>
            <a:endParaRPr lang="en-US" altLang="zh-CN" dirty="0" smtClean="0"/>
          </a:p>
          <a:p>
            <a:r>
              <a:rPr lang="zh-CN" altLang="en-US" dirty="0" smtClean="0"/>
              <a:t>宁  夏</a:t>
            </a:r>
            <a:r>
              <a:rPr lang="en-US" altLang="zh-CN" dirty="0" smtClean="0"/>
              <a:t>01011</a:t>
            </a:r>
            <a:r>
              <a:rPr lang="zh-CN" altLang="en-US" dirty="0" smtClean="0"/>
              <a:t>，</a:t>
            </a:r>
            <a:endParaRPr lang="en-US" altLang="zh-CN" dirty="0" smtClean="0"/>
          </a:p>
          <a:p>
            <a:r>
              <a:rPr lang="zh-CN" altLang="en-US" dirty="0" smtClean="0"/>
              <a:t>青  海</a:t>
            </a:r>
            <a:r>
              <a:rPr lang="en-US" altLang="zh-CN" dirty="0" smtClean="0"/>
              <a:t>01100</a:t>
            </a:r>
            <a:r>
              <a:rPr lang="zh-CN" altLang="en-US" dirty="0" smtClean="0"/>
              <a:t>，</a:t>
            </a:r>
            <a:endParaRPr lang="en-US" altLang="zh-CN" dirty="0" smtClean="0"/>
          </a:p>
          <a:p>
            <a:r>
              <a:rPr lang="zh-CN" altLang="en-US" dirty="0" smtClean="0"/>
              <a:t>甘  肃</a:t>
            </a:r>
            <a:r>
              <a:rPr lang="en-US" altLang="zh-CN" dirty="0" smtClean="0"/>
              <a:t>01101</a:t>
            </a:r>
            <a:r>
              <a:rPr lang="zh-CN" altLang="en-US" dirty="0" smtClean="0"/>
              <a:t>，</a:t>
            </a:r>
            <a:endParaRPr lang="en-US" altLang="zh-CN" dirty="0" smtClean="0"/>
          </a:p>
          <a:p>
            <a:r>
              <a:rPr lang="zh-CN" altLang="en-US" dirty="0" smtClean="0"/>
              <a:t>新  疆</a:t>
            </a:r>
            <a:r>
              <a:rPr lang="en-US" altLang="zh-CN" dirty="0" smtClean="0"/>
              <a:t>01110</a:t>
            </a:r>
            <a:r>
              <a:rPr lang="zh-CN" altLang="en-US" dirty="0" smtClean="0"/>
              <a:t>，</a:t>
            </a:r>
            <a:endParaRPr lang="en-US" altLang="zh-CN" dirty="0" smtClean="0"/>
          </a:p>
          <a:p>
            <a:r>
              <a:rPr lang="zh-CN" altLang="en-US" dirty="0" smtClean="0"/>
              <a:t>西  藏</a:t>
            </a:r>
            <a:r>
              <a:rPr lang="en-US" altLang="zh-CN" dirty="0" smtClean="0"/>
              <a:t>01111</a:t>
            </a:r>
            <a:r>
              <a:rPr lang="zh-CN" altLang="en-US" dirty="0" smtClean="0"/>
              <a:t>，</a:t>
            </a:r>
            <a:endParaRPr lang="en-US" altLang="zh-CN" dirty="0" smtClean="0"/>
          </a:p>
          <a:p>
            <a:r>
              <a:rPr lang="zh-CN" altLang="en-US" dirty="0" smtClean="0"/>
              <a:t>云  南</a:t>
            </a:r>
            <a:r>
              <a:rPr lang="en-US" altLang="zh-CN" dirty="0" smtClean="0"/>
              <a:t>10000</a:t>
            </a:r>
            <a:r>
              <a:rPr lang="zh-CN" altLang="en-US" dirty="0" smtClean="0"/>
              <a:t>，</a:t>
            </a:r>
            <a:endParaRPr lang="en-US" altLang="zh-CN" dirty="0" smtClean="0"/>
          </a:p>
          <a:p>
            <a:r>
              <a:rPr lang="zh-CN" altLang="en-US" dirty="0" smtClean="0"/>
              <a:t>贵  州</a:t>
            </a:r>
            <a:r>
              <a:rPr lang="en-US" altLang="zh-CN" dirty="0" smtClean="0"/>
              <a:t>10001</a:t>
            </a:r>
            <a:r>
              <a:rPr lang="zh-CN" altLang="en-US" dirty="0" smtClean="0"/>
              <a:t>，</a:t>
            </a:r>
            <a:endParaRPr lang="en-US" altLang="zh-CN" dirty="0" smtClean="0"/>
          </a:p>
          <a:p>
            <a:r>
              <a:rPr lang="zh-CN" altLang="en-US" dirty="0" smtClean="0"/>
              <a:t>四  川</a:t>
            </a:r>
            <a:r>
              <a:rPr lang="en-US" altLang="zh-CN" dirty="0" smtClean="0"/>
              <a:t>10010</a:t>
            </a:r>
            <a:r>
              <a:rPr lang="zh-CN" altLang="en-US" dirty="0" smtClean="0"/>
              <a:t>，</a:t>
            </a:r>
            <a:endParaRPr lang="en-US" altLang="zh-CN" dirty="0" smtClean="0"/>
          </a:p>
          <a:p>
            <a:r>
              <a:rPr lang="zh-CN" altLang="en-US" dirty="0" smtClean="0"/>
              <a:t>重  庆</a:t>
            </a:r>
            <a:r>
              <a:rPr lang="en-US" altLang="zh-CN" dirty="0" smtClean="0"/>
              <a:t>10011</a:t>
            </a:r>
            <a:r>
              <a:rPr lang="zh-CN" altLang="en-US" dirty="0" smtClean="0"/>
              <a:t>，</a:t>
            </a:r>
            <a:endParaRPr lang="en-US" altLang="zh-CN" dirty="0" smtClean="0"/>
          </a:p>
          <a:p>
            <a:r>
              <a:rPr lang="zh-CN" altLang="en-US" dirty="0" smtClean="0"/>
              <a:t>安  徽</a:t>
            </a:r>
            <a:r>
              <a:rPr lang="en-US" altLang="zh-CN" dirty="0" smtClean="0"/>
              <a:t>10100</a:t>
            </a:r>
            <a:r>
              <a:rPr lang="zh-CN" altLang="en-US" dirty="0" smtClean="0"/>
              <a:t>，</a:t>
            </a:r>
            <a:endParaRPr lang="en-US" altLang="zh-CN" dirty="0" smtClean="0"/>
          </a:p>
          <a:p>
            <a:r>
              <a:rPr lang="zh-CN" altLang="en-US" dirty="0" smtClean="0"/>
              <a:t>湖  北</a:t>
            </a:r>
            <a:r>
              <a:rPr lang="en-US" altLang="zh-CN" dirty="0" smtClean="0"/>
              <a:t>10101</a:t>
            </a:r>
            <a:r>
              <a:rPr lang="zh-CN" altLang="en-US" dirty="0" smtClean="0"/>
              <a:t>，</a:t>
            </a:r>
            <a:endParaRPr lang="en-US" altLang="zh-CN" dirty="0" smtClean="0"/>
          </a:p>
          <a:p>
            <a:r>
              <a:rPr lang="zh-CN" altLang="en-US" dirty="0" smtClean="0"/>
              <a:t>湖  南</a:t>
            </a:r>
            <a:r>
              <a:rPr lang="en-US" altLang="zh-CN" dirty="0" smtClean="0"/>
              <a:t>10110</a:t>
            </a:r>
            <a:r>
              <a:rPr lang="zh-CN" altLang="en-US" dirty="0" smtClean="0"/>
              <a:t>，</a:t>
            </a:r>
            <a:endParaRPr lang="en-US" altLang="zh-CN" dirty="0" smtClean="0"/>
          </a:p>
          <a:p>
            <a:r>
              <a:rPr lang="zh-CN" altLang="en-US" dirty="0" smtClean="0"/>
              <a:t>江  西</a:t>
            </a:r>
            <a:r>
              <a:rPr lang="en-US" altLang="zh-CN" dirty="0" smtClean="0"/>
              <a:t>10111</a:t>
            </a:r>
            <a:r>
              <a:rPr lang="zh-CN" altLang="en-US" dirty="0" smtClean="0"/>
              <a:t>，</a:t>
            </a:r>
            <a:endParaRPr lang="en-US" altLang="zh-CN" dirty="0" smtClean="0"/>
          </a:p>
          <a:p>
            <a:r>
              <a:rPr lang="zh-CN" altLang="en-US" dirty="0" smtClean="0"/>
              <a:t>江  苏</a:t>
            </a:r>
            <a:r>
              <a:rPr lang="en-US" altLang="zh-CN" dirty="0" smtClean="0"/>
              <a:t>11000</a:t>
            </a:r>
            <a:r>
              <a:rPr lang="zh-CN" altLang="en-US" dirty="0" smtClean="0"/>
              <a:t>，</a:t>
            </a:r>
            <a:endParaRPr lang="en-US" altLang="zh-CN" dirty="0" smtClean="0"/>
          </a:p>
          <a:p>
            <a:r>
              <a:rPr lang="zh-CN" altLang="en-US" dirty="0" smtClean="0"/>
              <a:t>浙  江</a:t>
            </a:r>
            <a:r>
              <a:rPr lang="en-US" altLang="zh-CN" dirty="0" smtClean="0"/>
              <a:t>11001</a:t>
            </a:r>
            <a:r>
              <a:rPr lang="zh-CN" altLang="en-US" dirty="0" smtClean="0"/>
              <a:t>，</a:t>
            </a:r>
            <a:endParaRPr lang="en-US" altLang="zh-CN" dirty="0" smtClean="0"/>
          </a:p>
          <a:p>
            <a:r>
              <a:rPr lang="zh-CN" altLang="en-US" dirty="0" smtClean="0"/>
              <a:t>上  海</a:t>
            </a:r>
            <a:r>
              <a:rPr lang="en-US" altLang="zh-CN" dirty="0" smtClean="0"/>
              <a:t>11010</a:t>
            </a:r>
            <a:r>
              <a:rPr lang="zh-CN" altLang="en-US" dirty="0" smtClean="0"/>
              <a:t>，</a:t>
            </a:r>
            <a:endParaRPr lang="en-US" altLang="zh-CN" dirty="0" smtClean="0"/>
          </a:p>
          <a:p>
            <a:r>
              <a:rPr lang="zh-CN" altLang="en-US" dirty="0" smtClean="0"/>
              <a:t>海  南</a:t>
            </a:r>
            <a:r>
              <a:rPr lang="en-US" altLang="zh-CN" dirty="0" smtClean="0"/>
              <a:t>11011</a:t>
            </a:r>
            <a:r>
              <a:rPr lang="zh-CN" altLang="en-US" dirty="0" smtClean="0"/>
              <a:t>，</a:t>
            </a:r>
            <a:endParaRPr lang="en-US" altLang="zh-CN" dirty="0" smtClean="0"/>
          </a:p>
          <a:p>
            <a:r>
              <a:rPr lang="zh-CN" altLang="en-US" dirty="0" smtClean="0"/>
              <a:t>福  建</a:t>
            </a:r>
            <a:r>
              <a:rPr lang="en-US" altLang="zh-CN" dirty="0" smtClean="0"/>
              <a:t>11100</a:t>
            </a:r>
            <a:r>
              <a:rPr lang="zh-CN" altLang="en-US" dirty="0" smtClean="0"/>
              <a:t>，</a:t>
            </a:r>
            <a:endParaRPr lang="en-US" altLang="zh-CN" dirty="0" smtClean="0"/>
          </a:p>
          <a:p>
            <a:r>
              <a:rPr lang="zh-CN" altLang="en-US" dirty="0" smtClean="0"/>
              <a:t>广  东</a:t>
            </a:r>
            <a:r>
              <a:rPr lang="en-US" altLang="zh-CN" dirty="0" smtClean="0"/>
              <a:t>11101</a:t>
            </a:r>
            <a:r>
              <a:rPr lang="zh-CN" altLang="en-US" dirty="0" smtClean="0"/>
              <a:t>，</a:t>
            </a:r>
            <a:endParaRPr lang="en-US" altLang="zh-CN" dirty="0" smtClean="0"/>
          </a:p>
          <a:p>
            <a:r>
              <a:rPr lang="zh-CN" altLang="en-US" dirty="0" smtClean="0"/>
              <a:t>广  西</a:t>
            </a:r>
            <a:r>
              <a:rPr lang="en-US" altLang="zh-CN" dirty="0" smtClean="0"/>
              <a:t>11110</a:t>
            </a:r>
            <a:r>
              <a:rPr lang="zh-CN" altLang="en-US" dirty="0" smtClean="0"/>
              <a:t>，</a:t>
            </a:r>
            <a:endParaRPr lang="en-US" altLang="zh-CN" dirty="0" smtClean="0"/>
          </a:p>
          <a:p>
            <a:r>
              <a:rPr lang="zh-CN" altLang="en-US" dirty="0" smtClean="0"/>
              <a:t>山  西</a:t>
            </a:r>
            <a:r>
              <a:rPr lang="en-US" altLang="zh-CN" dirty="0" smtClean="0"/>
              <a:t>11111</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FE94A1C-E89C-4535-8725-6F30A60FE957}" type="slidenum">
              <a:rPr lang="zh-CN" altLang="en-US" smtClean="0"/>
              <a:t>9</a:t>
            </a:fld>
            <a:endParaRPr lang="zh-CN" altLang="en-US"/>
          </a:p>
        </p:txBody>
      </p:sp>
    </p:spTree>
    <p:extLst>
      <p:ext uri="{BB962C8B-B14F-4D97-AF65-F5344CB8AC3E}">
        <p14:creationId xmlns:p14="http://schemas.microsoft.com/office/powerpoint/2010/main" val="2909775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北</a:t>
            </a:r>
            <a:r>
              <a:rPr lang="zh-CN" altLang="en-US" baseline="0" dirty="0" smtClean="0"/>
              <a:t>  </a:t>
            </a:r>
            <a:r>
              <a:rPr lang="zh-CN" altLang="en-US" dirty="0" smtClean="0"/>
              <a:t>京</a:t>
            </a:r>
            <a:r>
              <a:rPr lang="en-US" altLang="zh-CN" dirty="0" smtClean="0"/>
              <a:t>00001</a:t>
            </a:r>
            <a:r>
              <a:rPr lang="zh-CN" altLang="en-US" dirty="0" smtClean="0"/>
              <a:t>，</a:t>
            </a:r>
            <a:endParaRPr lang="en-US" altLang="zh-CN" dirty="0" smtClean="0"/>
          </a:p>
          <a:p>
            <a:r>
              <a:rPr lang="zh-CN" altLang="en-US" dirty="0" smtClean="0"/>
              <a:t>天  津</a:t>
            </a:r>
            <a:r>
              <a:rPr lang="en-US" altLang="zh-CN" dirty="0" smtClean="0"/>
              <a:t>00010</a:t>
            </a:r>
            <a:r>
              <a:rPr lang="zh-CN" altLang="en-US" dirty="0" smtClean="0"/>
              <a:t>，</a:t>
            </a:r>
            <a:endParaRPr lang="en-US" altLang="zh-CN" dirty="0" smtClean="0"/>
          </a:p>
          <a:p>
            <a:r>
              <a:rPr lang="zh-CN" altLang="en-US" dirty="0" smtClean="0"/>
              <a:t>辽  宁</a:t>
            </a:r>
            <a:r>
              <a:rPr lang="en-US" altLang="zh-CN" dirty="0" smtClean="0"/>
              <a:t>00011</a:t>
            </a:r>
            <a:r>
              <a:rPr lang="zh-CN" altLang="en-US" dirty="0" smtClean="0"/>
              <a:t>，</a:t>
            </a:r>
            <a:endParaRPr lang="en-US" altLang="zh-CN" dirty="0" smtClean="0"/>
          </a:p>
          <a:p>
            <a:r>
              <a:rPr lang="zh-CN" altLang="en-US" dirty="0" smtClean="0"/>
              <a:t>黑龙江</a:t>
            </a:r>
            <a:r>
              <a:rPr lang="en-US" altLang="zh-CN" dirty="0" smtClean="0"/>
              <a:t>00100</a:t>
            </a:r>
            <a:r>
              <a:rPr lang="zh-CN" altLang="en-US" dirty="0" smtClean="0"/>
              <a:t>，</a:t>
            </a:r>
            <a:endParaRPr lang="en-US" altLang="zh-CN" dirty="0" smtClean="0"/>
          </a:p>
          <a:p>
            <a:r>
              <a:rPr lang="zh-CN" altLang="en-US" dirty="0" smtClean="0"/>
              <a:t>吉  林</a:t>
            </a:r>
            <a:r>
              <a:rPr lang="en-US" altLang="zh-CN" dirty="0" smtClean="0"/>
              <a:t>00101</a:t>
            </a:r>
            <a:r>
              <a:rPr lang="zh-CN" altLang="en-US" dirty="0" smtClean="0"/>
              <a:t>，</a:t>
            </a:r>
            <a:endParaRPr lang="en-US" altLang="zh-CN" dirty="0" smtClean="0"/>
          </a:p>
          <a:p>
            <a:r>
              <a:rPr lang="zh-CN" altLang="en-US" dirty="0" smtClean="0"/>
              <a:t>河  北</a:t>
            </a:r>
            <a:r>
              <a:rPr lang="en-US" altLang="zh-CN" dirty="0" smtClean="0"/>
              <a:t>00110</a:t>
            </a:r>
            <a:r>
              <a:rPr lang="zh-CN" altLang="en-US" dirty="0" smtClean="0"/>
              <a:t>，</a:t>
            </a:r>
            <a:endParaRPr lang="en-US" altLang="zh-CN" dirty="0" smtClean="0"/>
          </a:p>
          <a:p>
            <a:r>
              <a:rPr lang="zh-CN" altLang="en-US" dirty="0" smtClean="0"/>
              <a:t>河  南</a:t>
            </a:r>
            <a:r>
              <a:rPr lang="en-US" altLang="zh-CN" dirty="0" smtClean="0"/>
              <a:t>00111</a:t>
            </a:r>
            <a:r>
              <a:rPr lang="zh-CN" altLang="en-US" dirty="0" smtClean="0"/>
              <a:t>，</a:t>
            </a:r>
            <a:endParaRPr lang="en-US" altLang="zh-CN" dirty="0" smtClean="0"/>
          </a:p>
          <a:p>
            <a:r>
              <a:rPr lang="zh-CN" altLang="en-US" dirty="0" smtClean="0"/>
              <a:t>山  东</a:t>
            </a:r>
            <a:r>
              <a:rPr lang="en-US" altLang="zh-CN" dirty="0" smtClean="0"/>
              <a:t>01000</a:t>
            </a:r>
            <a:r>
              <a:rPr lang="zh-CN" altLang="en-US" dirty="0" smtClean="0"/>
              <a:t>，</a:t>
            </a:r>
            <a:endParaRPr lang="en-US" altLang="zh-CN" dirty="0" smtClean="0"/>
          </a:p>
          <a:p>
            <a:r>
              <a:rPr lang="zh-CN" altLang="en-US" dirty="0" smtClean="0"/>
              <a:t>内蒙古</a:t>
            </a:r>
            <a:r>
              <a:rPr lang="en-US" altLang="zh-CN" dirty="0" smtClean="0"/>
              <a:t>01001</a:t>
            </a:r>
            <a:r>
              <a:rPr lang="zh-CN" altLang="en-US" dirty="0" smtClean="0"/>
              <a:t>，</a:t>
            </a:r>
            <a:endParaRPr lang="en-US" altLang="zh-CN" dirty="0" smtClean="0"/>
          </a:p>
          <a:p>
            <a:r>
              <a:rPr lang="zh-CN" altLang="en-US" dirty="0" smtClean="0"/>
              <a:t>陕  西</a:t>
            </a:r>
            <a:r>
              <a:rPr lang="en-US" altLang="zh-CN" dirty="0" smtClean="0"/>
              <a:t>01010</a:t>
            </a:r>
            <a:r>
              <a:rPr lang="zh-CN" altLang="en-US" dirty="0" smtClean="0"/>
              <a:t>，</a:t>
            </a:r>
            <a:endParaRPr lang="en-US" altLang="zh-CN" dirty="0" smtClean="0"/>
          </a:p>
          <a:p>
            <a:r>
              <a:rPr lang="zh-CN" altLang="en-US" dirty="0" smtClean="0"/>
              <a:t>宁  夏</a:t>
            </a:r>
            <a:r>
              <a:rPr lang="en-US" altLang="zh-CN" dirty="0" smtClean="0"/>
              <a:t>01011</a:t>
            </a:r>
            <a:r>
              <a:rPr lang="zh-CN" altLang="en-US" dirty="0" smtClean="0"/>
              <a:t>，</a:t>
            </a:r>
            <a:endParaRPr lang="en-US" altLang="zh-CN" dirty="0" smtClean="0"/>
          </a:p>
          <a:p>
            <a:r>
              <a:rPr lang="zh-CN" altLang="en-US" dirty="0" smtClean="0"/>
              <a:t>青  海</a:t>
            </a:r>
            <a:r>
              <a:rPr lang="en-US" altLang="zh-CN" dirty="0" smtClean="0"/>
              <a:t>01100</a:t>
            </a:r>
            <a:r>
              <a:rPr lang="zh-CN" altLang="en-US" dirty="0" smtClean="0"/>
              <a:t>，</a:t>
            </a:r>
            <a:endParaRPr lang="en-US" altLang="zh-CN" dirty="0" smtClean="0"/>
          </a:p>
          <a:p>
            <a:r>
              <a:rPr lang="zh-CN" altLang="en-US" dirty="0" smtClean="0"/>
              <a:t>甘  肃</a:t>
            </a:r>
            <a:r>
              <a:rPr lang="en-US" altLang="zh-CN" dirty="0" smtClean="0"/>
              <a:t>01101</a:t>
            </a:r>
            <a:r>
              <a:rPr lang="zh-CN" altLang="en-US" dirty="0" smtClean="0"/>
              <a:t>，</a:t>
            </a:r>
            <a:endParaRPr lang="en-US" altLang="zh-CN" dirty="0" smtClean="0"/>
          </a:p>
          <a:p>
            <a:r>
              <a:rPr lang="zh-CN" altLang="en-US" dirty="0" smtClean="0"/>
              <a:t>新  疆</a:t>
            </a:r>
            <a:r>
              <a:rPr lang="en-US" altLang="zh-CN" dirty="0" smtClean="0"/>
              <a:t>01110</a:t>
            </a:r>
            <a:r>
              <a:rPr lang="zh-CN" altLang="en-US" dirty="0" smtClean="0"/>
              <a:t>，</a:t>
            </a:r>
            <a:endParaRPr lang="en-US" altLang="zh-CN" dirty="0" smtClean="0"/>
          </a:p>
          <a:p>
            <a:r>
              <a:rPr lang="zh-CN" altLang="en-US" dirty="0" smtClean="0"/>
              <a:t>西  藏</a:t>
            </a:r>
            <a:r>
              <a:rPr lang="en-US" altLang="zh-CN" dirty="0" smtClean="0"/>
              <a:t>01111</a:t>
            </a:r>
            <a:r>
              <a:rPr lang="zh-CN" altLang="en-US" dirty="0" smtClean="0"/>
              <a:t>，</a:t>
            </a:r>
            <a:endParaRPr lang="en-US" altLang="zh-CN" dirty="0" smtClean="0"/>
          </a:p>
          <a:p>
            <a:r>
              <a:rPr lang="zh-CN" altLang="en-US" dirty="0" smtClean="0"/>
              <a:t>云  南</a:t>
            </a:r>
            <a:r>
              <a:rPr lang="en-US" altLang="zh-CN" dirty="0" smtClean="0"/>
              <a:t>10000</a:t>
            </a:r>
            <a:r>
              <a:rPr lang="zh-CN" altLang="en-US" dirty="0" smtClean="0"/>
              <a:t>，</a:t>
            </a:r>
            <a:endParaRPr lang="en-US" altLang="zh-CN" dirty="0" smtClean="0"/>
          </a:p>
          <a:p>
            <a:r>
              <a:rPr lang="zh-CN" altLang="en-US" dirty="0" smtClean="0"/>
              <a:t>贵  州</a:t>
            </a:r>
            <a:r>
              <a:rPr lang="en-US" altLang="zh-CN" dirty="0" smtClean="0"/>
              <a:t>10001</a:t>
            </a:r>
            <a:r>
              <a:rPr lang="zh-CN" altLang="en-US" dirty="0" smtClean="0"/>
              <a:t>，</a:t>
            </a:r>
            <a:endParaRPr lang="en-US" altLang="zh-CN" dirty="0" smtClean="0"/>
          </a:p>
          <a:p>
            <a:r>
              <a:rPr lang="zh-CN" altLang="en-US" dirty="0" smtClean="0"/>
              <a:t>四  川</a:t>
            </a:r>
            <a:r>
              <a:rPr lang="en-US" altLang="zh-CN" dirty="0" smtClean="0"/>
              <a:t>10010</a:t>
            </a:r>
            <a:r>
              <a:rPr lang="zh-CN" altLang="en-US" dirty="0" smtClean="0"/>
              <a:t>，</a:t>
            </a:r>
            <a:endParaRPr lang="en-US" altLang="zh-CN" dirty="0" smtClean="0"/>
          </a:p>
          <a:p>
            <a:r>
              <a:rPr lang="zh-CN" altLang="en-US" dirty="0" smtClean="0"/>
              <a:t>重  庆</a:t>
            </a:r>
            <a:r>
              <a:rPr lang="en-US" altLang="zh-CN" dirty="0" smtClean="0"/>
              <a:t>10011</a:t>
            </a:r>
            <a:r>
              <a:rPr lang="zh-CN" altLang="en-US" dirty="0" smtClean="0"/>
              <a:t>，</a:t>
            </a:r>
            <a:endParaRPr lang="en-US" altLang="zh-CN" dirty="0" smtClean="0"/>
          </a:p>
          <a:p>
            <a:r>
              <a:rPr lang="zh-CN" altLang="en-US" dirty="0" smtClean="0"/>
              <a:t>安  徽</a:t>
            </a:r>
            <a:r>
              <a:rPr lang="en-US" altLang="zh-CN" dirty="0" smtClean="0"/>
              <a:t>10100</a:t>
            </a:r>
            <a:r>
              <a:rPr lang="zh-CN" altLang="en-US" dirty="0" smtClean="0"/>
              <a:t>，</a:t>
            </a:r>
            <a:endParaRPr lang="en-US" altLang="zh-CN" dirty="0" smtClean="0"/>
          </a:p>
          <a:p>
            <a:r>
              <a:rPr lang="zh-CN" altLang="en-US" dirty="0" smtClean="0"/>
              <a:t>湖  北</a:t>
            </a:r>
            <a:r>
              <a:rPr lang="en-US" altLang="zh-CN" dirty="0" smtClean="0"/>
              <a:t>10101</a:t>
            </a:r>
            <a:r>
              <a:rPr lang="zh-CN" altLang="en-US" dirty="0" smtClean="0"/>
              <a:t>，</a:t>
            </a:r>
            <a:endParaRPr lang="en-US" altLang="zh-CN" dirty="0" smtClean="0"/>
          </a:p>
          <a:p>
            <a:r>
              <a:rPr lang="zh-CN" altLang="en-US" dirty="0" smtClean="0"/>
              <a:t>湖  南</a:t>
            </a:r>
            <a:r>
              <a:rPr lang="en-US" altLang="zh-CN" dirty="0" smtClean="0"/>
              <a:t>10110</a:t>
            </a:r>
            <a:r>
              <a:rPr lang="zh-CN" altLang="en-US" dirty="0" smtClean="0"/>
              <a:t>，</a:t>
            </a:r>
            <a:endParaRPr lang="en-US" altLang="zh-CN" dirty="0" smtClean="0"/>
          </a:p>
          <a:p>
            <a:r>
              <a:rPr lang="zh-CN" altLang="en-US" dirty="0" smtClean="0"/>
              <a:t>江  西</a:t>
            </a:r>
            <a:r>
              <a:rPr lang="en-US" altLang="zh-CN" dirty="0" smtClean="0"/>
              <a:t>10111</a:t>
            </a:r>
            <a:r>
              <a:rPr lang="zh-CN" altLang="en-US" dirty="0" smtClean="0"/>
              <a:t>，</a:t>
            </a:r>
            <a:endParaRPr lang="en-US" altLang="zh-CN" dirty="0" smtClean="0"/>
          </a:p>
          <a:p>
            <a:r>
              <a:rPr lang="zh-CN" altLang="en-US" dirty="0" smtClean="0"/>
              <a:t>江  苏</a:t>
            </a:r>
            <a:r>
              <a:rPr lang="en-US" altLang="zh-CN" dirty="0" smtClean="0"/>
              <a:t>11000</a:t>
            </a:r>
            <a:r>
              <a:rPr lang="zh-CN" altLang="en-US" dirty="0" smtClean="0"/>
              <a:t>，</a:t>
            </a:r>
            <a:endParaRPr lang="en-US" altLang="zh-CN" dirty="0" smtClean="0"/>
          </a:p>
          <a:p>
            <a:r>
              <a:rPr lang="zh-CN" altLang="en-US" dirty="0" smtClean="0"/>
              <a:t>浙  江</a:t>
            </a:r>
            <a:r>
              <a:rPr lang="en-US" altLang="zh-CN" dirty="0" smtClean="0"/>
              <a:t>11001</a:t>
            </a:r>
            <a:r>
              <a:rPr lang="zh-CN" altLang="en-US" dirty="0" smtClean="0"/>
              <a:t>，</a:t>
            </a:r>
            <a:endParaRPr lang="en-US" altLang="zh-CN" dirty="0" smtClean="0"/>
          </a:p>
          <a:p>
            <a:r>
              <a:rPr lang="zh-CN" altLang="en-US" dirty="0" smtClean="0"/>
              <a:t>上  海</a:t>
            </a:r>
            <a:r>
              <a:rPr lang="en-US" altLang="zh-CN" dirty="0" smtClean="0"/>
              <a:t>11010</a:t>
            </a:r>
            <a:r>
              <a:rPr lang="zh-CN" altLang="en-US" dirty="0" smtClean="0"/>
              <a:t>，</a:t>
            </a:r>
            <a:endParaRPr lang="en-US" altLang="zh-CN" dirty="0" smtClean="0"/>
          </a:p>
          <a:p>
            <a:r>
              <a:rPr lang="zh-CN" altLang="en-US" dirty="0" smtClean="0"/>
              <a:t>海  南</a:t>
            </a:r>
            <a:r>
              <a:rPr lang="en-US" altLang="zh-CN" dirty="0" smtClean="0"/>
              <a:t>11011</a:t>
            </a:r>
            <a:r>
              <a:rPr lang="zh-CN" altLang="en-US" dirty="0" smtClean="0"/>
              <a:t>，</a:t>
            </a:r>
            <a:endParaRPr lang="en-US" altLang="zh-CN" dirty="0" smtClean="0"/>
          </a:p>
          <a:p>
            <a:r>
              <a:rPr lang="zh-CN" altLang="en-US" dirty="0" smtClean="0"/>
              <a:t>福  建</a:t>
            </a:r>
            <a:r>
              <a:rPr lang="en-US" altLang="zh-CN" dirty="0" smtClean="0"/>
              <a:t>11100</a:t>
            </a:r>
            <a:r>
              <a:rPr lang="zh-CN" altLang="en-US" dirty="0" smtClean="0"/>
              <a:t>，</a:t>
            </a:r>
            <a:endParaRPr lang="en-US" altLang="zh-CN" dirty="0" smtClean="0"/>
          </a:p>
          <a:p>
            <a:r>
              <a:rPr lang="zh-CN" altLang="en-US" dirty="0" smtClean="0"/>
              <a:t>广  东</a:t>
            </a:r>
            <a:r>
              <a:rPr lang="en-US" altLang="zh-CN" dirty="0" smtClean="0"/>
              <a:t>11101</a:t>
            </a:r>
            <a:r>
              <a:rPr lang="zh-CN" altLang="en-US" dirty="0" smtClean="0"/>
              <a:t>，</a:t>
            </a:r>
            <a:endParaRPr lang="en-US" altLang="zh-CN" dirty="0" smtClean="0"/>
          </a:p>
          <a:p>
            <a:r>
              <a:rPr lang="zh-CN" altLang="en-US" dirty="0" smtClean="0"/>
              <a:t>广  西</a:t>
            </a:r>
            <a:r>
              <a:rPr lang="en-US" altLang="zh-CN" dirty="0" smtClean="0"/>
              <a:t>11110</a:t>
            </a:r>
            <a:r>
              <a:rPr lang="zh-CN" altLang="en-US" dirty="0" smtClean="0"/>
              <a:t>，</a:t>
            </a:r>
            <a:endParaRPr lang="en-US" altLang="zh-CN" dirty="0" smtClean="0"/>
          </a:p>
          <a:p>
            <a:r>
              <a:rPr lang="zh-CN" altLang="en-US" dirty="0" smtClean="0"/>
              <a:t>山  西</a:t>
            </a:r>
            <a:r>
              <a:rPr lang="en-US" altLang="zh-CN" dirty="0" smtClean="0"/>
              <a:t>11111</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FE94A1C-E89C-4535-8725-6F30A60FE957}" type="slidenum">
              <a:rPr lang="zh-CN" altLang="en-US" smtClean="0"/>
              <a:t>10</a:t>
            </a:fld>
            <a:endParaRPr lang="zh-CN" altLang="en-US"/>
          </a:p>
        </p:txBody>
      </p:sp>
    </p:spTree>
    <p:extLst>
      <p:ext uri="{BB962C8B-B14F-4D97-AF65-F5344CB8AC3E}">
        <p14:creationId xmlns:p14="http://schemas.microsoft.com/office/powerpoint/2010/main" val="633044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北</a:t>
            </a:r>
            <a:r>
              <a:rPr lang="zh-CN" altLang="en-US" baseline="0" dirty="0" smtClean="0"/>
              <a:t>  </a:t>
            </a:r>
            <a:r>
              <a:rPr lang="zh-CN" altLang="en-US" dirty="0" smtClean="0"/>
              <a:t>京</a:t>
            </a:r>
            <a:r>
              <a:rPr lang="en-US" altLang="zh-CN" dirty="0" smtClean="0"/>
              <a:t>00001</a:t>
            </a:r>
            <a:r>
              <a:rPr lang="zh-CN" altLang="en-US" dirty="0" smtClean="0"/>
              <a:t>，</a:t>
            </a:r>
            <a:endParaRPr lang="en-US" altLang="zh-CN" dirty="0" smtClean="0"/>
          </a:p>
          <a:p>
            <a:r>
              <a:rPr lang="zh-CN" altLang="en-US" dirty="0" smtClean="0"/>
              <a:t>天  津</a:t>
            </a:r>
            <a:r>
              <a:rPr lang="en-US" altLang="zh-CN" dirty="0" smtClean="0"/>
              <a:t>00010</a:t>
            </a:r>
            <a:r>
              <a:rPr lang="zh-CN" altLang="en-US" dirty="0" smtClean="0"/>
              <a:t>，</a:t>
            </a:r>
            <a:endParaRPr lang="en-US" altLang="zh-CN" dirty="0" smtClean="0"/>
          </a:p>
          <a:p>
            <a:r>
              <a:rPr lang="zh-CN" altLang="en-US" dirty="0" smtClean="0"/>
              <a:t>辽  宁</a:t>
            </a:r>
            <a:r>
              <a:rPr lang="en-US" altLang="zh-CN" dirty="0" smtClean="0"/>
              <a:t>00011</a:t>
            </a:r>
            <a:r>
              <a:rPr lang="zh-CN" altLang="en-US" dirty="0" smtClean="0"/>
              <a:t>，</a:t>
            </a:r>
            <a:endParaRPr lang="en-US" altLang="zh-CN" dirty="0" smtClean="0"/>
          </a:p>
          <a:p>
            <a:r>
              <a:rPr lang="zh-CN" altLang="en-US" dirty="0" smtClean="0"/>
              <a:t>黑龙江</a:t>
            </a:r>
            <a:r>
              <a:rPr lang="en-US" altLang="zh-CN" dirty="0" smtClean="0"/>
              <a:t>00100</a:t>
            </a:r>
            <a:r>
              <a:rPr lang="zh-CN" altLang="en-US" dirty="0" smtClean="0"/>
              <a:t>，</a:t>
            </a:r>
            <a:endParaRPr lang="en-US" altLang="zh-CN" dirty="0" smtClean="0"/>
          </a:p>
          <a:p>
            <a:r>
              <a:rPr lang="zh-CN" altLang="en-US" dirty="0" smtClean="0"/>
              <a:t>吉  林</a:t>
            </a:r>
            <a:r>
              <a:rPr lang="en-US" altLang="zh-CN" dirty="0" smtClean="0"/>
              <a:t>00101</a:t>
            </a:r>
            <a:r>
              <a:rPr lang="zh-CN" altLang="en-US" dirty="0" smtClean="0"/>
              <a:t>，</a:t>
            </a:r>
            <a:endParaRPr lang="en-US" altLang="zh-CN" dirty="0" smtClean="0"/>
          </a:p>
          <a:p>
            <a:r>
              <a:rPr lang="zh-CN" altLang="en-US" dirty="0" smtClean="0"/>
              <a:t>河  北</a:t>
            </a:r>
            <a:r>
              <a:rPr lang="en-US" altLang="zh-CN" dirty="0" smtClean="0"/>
              <a:t>00110</a:t>
            </a:r>
            <a:r>
              <a:rPr lang="zh-CN" altLang="en-US" dirty="0" smtClean="0"/>
              <a:t>，</a:t>
            </a:r>
            <a:endParaRPr lang="en-US" altLang="zh-CN" dirty="0" smtClean="0"/>
          </a:p>
          <a:p>
            <a:r>
              <a:rPr lang="zh-CN" altLang="en-US" dirty="0" smtClean="0"/>
              <a:t>河  南</a:t>
            </a:r>
            <a:r>
              <a:rPr lang="en-US" altLang="zh-CN" dirty="0" smtClean="0"/>
              <a:t>00111</a:t>
            </a:r>
            <a:r>
              <a:rPr lang="zh-CN" altLang="en-US" dirty="0" smtClean="0"/>
              <a:t>，</a:t>
            </a:r>
            <a:endParaRPr lang="en-US" altLang="zh-CN" dirty="0" smtClean="0"/>
          </a:p>
          <a:p>
            <a:r>
              <a:rPr lang="zh-CN" altLang="en-US" dirty="0" smtClean="0"/>
              <a:t>山  东</a:t>
            </a:r>
            <a:r>
              <a:rPr lang="en-US" altLang="zh-CN" dirty="0" smtClean="0"/>
              <a:t>01000</a:t>
            </a:r>
            <a:r>
              <a:rPr lang="zh-CN" altLang="en-US" dirty="0" smtClean="0"/>
              <a:t>，</a:t>
            </a:r>
            <a:endParaRPr lang="en-US" altLang="zh-CN" dirty="0" smtClean="0"/>
          </a:p>
          <a:p>
            <a:r>
              <a:rPr lang="zh-CN" altLang="en-US" dirty="0" smtClean="0"/>
              <a:t>内蒙古</a:t>
            </a:r>
            <a:r>
              <a:rPr lang="en-US" altLang="zh-CN" dirty="0" smtClean="0"/>
              <a:t>01001</a:t>
            </a:r>
            <a:r>
              <a:rPr lang="zh-CN" altLang="en-US" dirty="0" smtClean="0"/>
              <a:t>，</a:t>
            </a:r>
            <a:endParaRPr lang="en-US" altLang="zh-CN" dirty="0" smtClean="0"/>
          </a:p>
          <a:p>
            <a:r>
              <a:rPr lang="zh-CN" altLang="en-US" dirty="0" smtClean="0"/>
              <a:t>陕  西</a:t>
            </a:r>
            <a:r>
              <a:rPr lang="en-US" altLang="zh-CN" dirty="0" smtClean="0"/>
              <a:t>01010</a:t>
            </a:r>
            <a:r>
              <a:rPr lang="zh-CN" altLang="en-US" dirty="0" smtClean="0"/>
              <a:t>，</a:t>
            </a:r>
            <a:endParaRPr lang="en-US" altLang="zh-CN" dirty="0" smtClean="0"/>
          </a:p>
          <a:p>
            <a:r>
              <a:rPr lang="zh-CN" altLang="en-US" dirty="0" smtClean="0"/>
              <a:t>宁  夏</a:t>
            </a:r>
            <a:r>
              <a:rPr lang="en-US" altLang="zh-CN" dirty="0" smtClean="0"/>
              <a:t>01011</a:t>
            </a:r>
            <a:r>
              <a:rPr lang="zh-CN" altLang="en-US" dirty="0" smtClean="0"/>
              <a:t>，</a:t>
            </a:r>
            <a:endParaRPr lang="en-US" altLang="zh-CN" dirty="0" smtClean="0"/>
          </a:p>
          <a:p>
            <a:r>
              <a:rPr lang="zh-CN" altLang="en-US" dirty="0" smtClean="0"/>
              <a:t>青  海</a:t>
            </a:r>
            <a:r>
              <a:rPr lang="en-US" altLang="zh-CN" dirty="0" smtClean="0"/>
              <a:t>01100</a:t>
            </a:r>
            <a:r>
              <a:rPr lang="zh-CN" altLang="en-US" dirty="0" smtClean="0"/>
              <a:t>，</a:t>
            </a:r>
            <a:endParaRPr lang="en-US" altLang="zh-CN" dirty="0" smtClean="0"/>
          </a:p>
          <a:p>
            <a:r>
              <a:rPr lang="zh-CN" altLang="en-US" dirty="0" smtClean="0"/>
              <a:t>甘  肃</a:t>
            </a:r>
            <a:r>
              <a:rPr lang="en-US" altLang="zh-CN" dirty="0" smtClean="0"/>
              <a:t>01101</a:t>
            </a:r>
            <a:r>
              <a:rPr lang="zh-CN" altLang="en-US" dirty="0" smtClean="0"/>
              <a:t>，</a:t>
            </a:r>
            <a:endParaRPr lang="en-US" altLang="zh-CN" dirty="0" smtClean="0"/>
          </a:p>
          <a:p>
            <a:r>
              <a:rPr lang="zh-CN" altLang="en-US" dirty="0" smtClean="0"/>
              <a:t>新  疆</a:t>
            </a:r>
            <a:r>
              <a:rPr lang="en-US" altLang="zh-CN" dirty="0" smtClean="0"/>
              <a:t>01110</a:t>
            </a:r>
            <a:r>
              <a:rPr lang="zh-CN" altLang="en-US" dirty="0" smtClean="0"/>
              <a:t>，</a:t>
            </a:r>
            <a:endParaRPr lang="en-US" altLang="zh-CN" dirty="0" smtClean="0"/>
          </a:p>
          <a:p>
            <a:r>
              <a:rPr lang="zh-CN" altLang="en-US" dirty="0" smtClean="0"/>
              <a:t>西  藏</a:t>
            </a:r>
            <a:r>
              <a:rPr lang="en-US" altLang="zh-CN" dirty="0" smtClean="0"/>
              <a:t>01111</a:t>
            </a:r>
            <a:r>
              <a:rPr lang="zh-CN" altLang="en-US" dirty="0" smtClean="0"/>
              <a:t>，</a:t>
            </a:r>
            <a:endParaRPr lang="en-US" altLang="zh-CN" dirty="0" smtClean="0"/>
          </a:p>
          <a:p>
            <a:r>
              <a:rPr lang="zh-CN" altLang="en-US" dirty="0" smtClean="0"/>
              <a:t>云  南</a:t>
            </a:r>
            <a:r>
              <a:rPr lang="en-US" altLang="zh-CN" dirty="0" smtClean="0"/>
              <a:t>10000</a:t>
            </a:r>
            <a:r>
              <a:rPr lang="zh-CN" altLang="en-US" dirty="0" smtClean="0"/>
              <a:t>，</a:t>
            </a:r>
            <a:endParaRPr lang="en-US" altLang="zh-CN" dirty="0" smtClean="0"/>
          </a:p>
          <a:p>
            <a:r>
              <a:rPr lang="zh-CN" altLang="en-US" dirty="0" smtClean="0"/>
              <a:t>贵  州</a:t>
            </a:r>
            <a:r>
              <a:rPr lang="en-US" altLang="zh-CN" dirty="0" smtClean="0"/>
              <a:t>10001</a:t>
            </a:r>
            <a:r>
              <a:rPr lang="zh-CN" altLang="en-US" dirty="0" smtClean="0"/>
              <a:t>，</a:t>
            </a:r>
            <a:endParaRPr lang="en-US" altLang="zh-CN" dirty="0" smtClean="0"/>
          </a:p>
          <a:p>
            <a:r>
              <a:rPr lang="zh-CN" altLang="en-US" dirty="0" smtClean="0"/>
              <a:t>四  川</a:t>
            </a:r>
            <a:r>
              <a:rPr lang="en-US" altLang="zh-CN" dirty="0" smtClean="0"/>
              <a:t>10010</a:t>
            </a:r>
            <a:r>
              <a:rPr lang="zh-CN" altLang="en-US" dirty="0" smtClean="0"/>
              <a:t>，</a:t>
            </a:r>
            <a:endParaRPr lang="en-US" altLang="zh-CN" dirty="0" smtClean="0"/>
          </a:p>
          <a:p>
            <a:r>
              <a:rPr lang="zh-CN" altLang="en-US" dirty="0" smtClean="0"/>
              <a:t>重  庆</a:t>
            </a:r>
            <a:r>
              <a:rPr lang="en-US" altLang="zh-CN" dirty="0" smtClean="0"/>
              <a:t>10011</a:t>
            </a:r>
            <a:r>
              <a:rPr lang="zh-CN" altLang="en-US" dirty="0" smtClean="0"/>
              <a:t>，</a:t>
            </a:r>
            <a:endParaRPr lang="en-US" altLang="zh-CN" dirty="0" smtClean="0"/>
          </a:p>
          <a:p>
            <a:r>
              <a:rPr lang="zh-CN" altLang="en-US" dirty="0" smtClean="0"/>
              <a:t>安  徽</a:t>
            </a:r>
            <a:r>
              <a:rPr lang="en-US" altLang="zh-CN" dirty="0" smtClean="0"/>
              <a:t>10100</a:t>
            </a:r>
            <a:r>
              <a:rPr lang="zh-CN" altLang="en-US" dirty="0" smtClean="0"/>
              <a:t>，</a:t>
            </a:r>
            <a:endParaRPr lang="en-US" altLang="zh-CN" dirty="0" smtClean="0"/>
          </a:p>
          <a:p>
            <a:r>
              <a:rPr lang="zh-CN" altLang="en-US" dirty="0" smtClean="0"/>
              <a:t>湖  北</a:t>
            </a:r>
            <a:r>
              <a:rPr lang="en-US" altLang="zh-CN" dirty="0" smtClean="0"/>
              <a:t>10101</a:t>
            </a:r>
            <a:r>
              <a:rPr lang="zh-CN" altLang="en-US" dirty="0" smtClean="0"/>
              <a:t>，</a:t>
            </a:r>
            <a:endParaRPr lang="en-US" altLang="zh-CN" dirty="0" smtClean="0"/>
          </a:p>
          <a:p>
            <a:r>
              <a:rPr lang="zh-CN" altLang="en-US" dirty="0" smtClean="0"/>
              <a:t>湖  南</a:t>
            </a:r>
            <a:r>
              <a:rPr lang="en-US" altLang="zh-CN" dirty="0" smtClean="0"/>
              <a:t>10110</a:t>
            </a:r>
            <a:r>
              <a:rPr lang="zh-CN" altLang="en-US" dirty="0" smtClean="0"/>
              <a:t>，</a:t>
            </a:r>
            <a:endParaRPr lang="en-US" altLang="zh-CN" dirty="0" smtClean="0"/>
          </a:p>
          <a:p>
            <a:r>
              <a:rPr lang="zh-CN" altLang="en-US" dirty="0" smtClean="0"/>
              <a:t>江  西</a:t>
            </a:r>
            <a:r>
              <a:rPr lang="en-US" altLang="zh-CN" dirty="0" smtClean="0"/>
              <a:t>10111</a:t>
            </a:r>
            <a:r>
              <a:rPr lang="zh-CN" altLang="en-US" dirty="0" smtClean="0"/>
              <a:t>，</a:t>
            </a:r>
            <a:endParaRPr lang="en-US" altLang="zh-CN" dirty="0" smtClean="0"/>
          </a:p>
          <a:p>
            <a:r>
              <a:rPr lang="zh-CN" altLang="en-US" dirty="0" smtClean="0"/>
              <a:t>江  苏</a:t>
            </a:r>
            <a:r>
              <a:rPr lang="en-US" altLang="zh-CN" dirty="0" smtClean="0"/>
              <a:t>11000</a:t>
            </a:r>
            <a:r>
              <a:rPr lang="zh-CN" altLang="en-US" dirty="0" smtClean="0"/>
              <a:t>，</a:t>
            </a:r>
            <a:endParaRPr lang="en-US" altLang="zh-CN" dirty="0" smtClean="0"/>
          </a:p>
          <a:p>
            <a:r>
              <a:rPr lang="zh-CN" altLang="en-US" dirty="0" smtClean="0"/>
              <a:t>浙  江</a:t>
            </a:r>
            <a:r>
              <a:rPr lang="en-US" altLang="zh-CN" dirty="0" smtClean="0"/>
              <a:t>11001</a:t>
            </a:r>
            <a:r>
              <a:rPr lang="zh-CN" altLang="en-US" dirty="0" smtClean="0"/>
              <a:t>，</a:t>
            </a:r>
            <a:endParaRPr lang="en-US" altLang="zh-CN" dirty="0" smtClean="0"/>
          </a:p>
          <a:p>
            <a:r>
              <a:rPr lang="zh-CN" altLang="en-US" dirty="0" smtClean="0"/>
              <a:t>上  海</a:t>
            </a:r>
            <a:r>
              <a:rPr lang="en-US" altLang="zh-CN" dirty="0" smtClean="0"/>
              <a:t>11010</a:t>
            </a:r>
            <a:r>
              <a:rPr lang="zh-CN" altLang="en-US" dirty="0" smtClean="0"/>
              <a:t>，</a:t>
            </a:r>
            <a:endParaRPr lang="en-US" altLang="zh-CN" dirty="0" smtClean="0"/>
          </a:p>
          <a:p>
            <a:r>
              <a:rPr lang="zh-CN" altLang="en-US" dirty="0" smtClean="0"/>
              <a:t>海  南</a:t>
            </a:r>
            <a:r>
              <a:rPr lang="en-US" altLang="zh-CN" dirty="0" smtClean="0"/>
              <a:t>11011</a:t>
            </a:r>
            <a:r>
              <a:rPr lang="zh-CN" altLang="en-US" dirty="0" smtClean="0"/>
              <a:t>，</a:t>
            </a:r>
            <a:endParaRPr lang="en-US" altLang="zh-CN" dirty="0" smtClean="0"/>
          </a:p>
          <a:p>
            <a:r>
              <a:rPr lang="zh-CN" altLang="en-US" dirty="0" smtClean="0"/>
              <a:t>福  建</a:t>
            </a:r>
            <a:r>
              <a:rPr lang="en-US" altLang="zh-CN" dirty="0" smtClean="0"/>
              <a:t>11100</a:t>
            </a:r>
            <a:r>
              <a:rPr lang="zh-CN" altLang="en-US" dirty="0" smtClean="0"/>
              <a:t>，</a:t>
            </a:r>
            <a:endParaRPr lang="en-US" altLang="zh-CN" dirty="0" smtClean="0"/>
          </a:p>
          <a:p>
            <a:r>
              <a:rPr lang="zh-CN" altLang="en-US" dirty="0" smtClean="0"/>
              <a:t>广  东</a:t>
            </a:r>
            <a:r>
              <a:rPr lang="en-US" altLang="zh-CN" dirty="0" smtClean="0"/>
              <a:t>11101</a:t>
            </a:r>
            <a:r>
              <a:rPr lang="zh-CN" altLang="en-US" dirty="0" smtClean="0"/>
              <a:t>，</a:t>
            </a:r>
            <a:endParaRPr lang="en-US" altLang="zh-CN" dirty="0" smtClean="0"/>
          </a:p>
          <a:p>
            <a:r>
              <a:rPr lang="zh-CN" altLang="en-US" dirty="0" smtClean="0"/>
              <a:t>广  西</a:t>
            </a:r>
            <a:r>
              <a:rPr lang="en-US" altLang="zh-CN" dirty="0" smtClean="0"/>
              <a:t>11110</a:t>
            </a:r>
            <a:r>
              <a:rPr lang="zh-CN" altLang="en-US" dirty="0" smtClean="0"/>
              <a:t>，</a:t>
            </a:r>
            <a:endParaRPr lang="en-US" altLang="zh-CN" dirty="0" smtClean="0"/>
          </a:p>
          <a:p>
            <a:r>
              <a:rPr lang="zh-CN" altLang="en-US" dirty="0" smtClean="0"/>
              <a:t>山  西</a:t>
            </a:r>
            <a:r>
              <a:rPr lang="en-US" altLang="zh-CN" dirty="0" smtClean="0"/>
              <a:t>11111</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FE94A1C-E89C-4535-8725-6F30A60FE957}" type="slidenum">
              <a:rPr lang="zh-CN" altLang="en-US" smtClean="0"/>
              <a:t>11</a:t>
            </a:fld>
            <a:endParaRPr lang="zh-CN" altLang="en-US"/>
          </a:p>
        </p:txBody>
      </p:sp>
    </p:spTree>
    <p:extLst>
      <p:ext uri="{BB962C8B-B14F-4D97-AF65-F5344CB8AC3E}">
        <p14:creationId xmlns:p14="http://schemas.microsoft.com/office/powerpoint/2010/main" val="367707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北</a:t>
            </a:r>
            <a:r>
              <a:rPr lang="zh-CN" altLang="en-US" baseline="0" dirty="0" smtClean="0"/>
              <a:t>  </a:t>
            </a:r>
            <a:r>
              <a:rPr lang="zh-CN" altLang="en-US" dirty="0" smtClean="0"/>
              <a:t>京</a:t>
            </a:r>
            <a:r>
              <a:rPr lang="en-US" altLang="zh-CN" dirty="0" smtClean="0"/>
              <a:t>00001</a:t>
            </a:r>
            <a:r>
              <a:rPr lang="zh-CN" altLang="en-US" dirty="0" smtClean="0"/>
              <a:t>，</a:t>
            </a:r>
            <a:endParaRPr lang="en-US" altLang="zh-CN" dirty="0" smtClean="0"/>
          </a:p>
          <a:p>
            <a:r>
              <a:rPr lang="zh-CN" altLang="en-US" dirty="0" smtClean="0"/>
              <a:t>天  津</a:t>
            </a:r>
            <a:r>
              <a:rPr lang="en-US" altLang="zh-CN" dirty="0" smtClean="0"/>
              <a:t>00010</a:t>
            </a:r>
            <a:r>
              <a:rPr lang="zh-CN" altLang="en-US" dirty="0" smtClean="0"/>
              <a:t>，</a:t>
            </a:r>
            <a:endParaRPr lang="en-US" altLang="zh-CN" dirty="0" smtClean="0"/>
          </a:p>
          <a:p>
            <a:r>
              <a:rPr lang="zh-CN" altLang="en-US" dirty="0" smtClean="0"/>
              <a:t>辽  宁</a:t>
            </a:r>
            <a:r>
              <a:rPr lang="en-US" altLang="zh-CN" dirty="0" smtClean="0"/>
              <a:t>00011</a:t>
            </a:r>
            <a:r>
              <a:rPr lang="zh-CN" altLang="en-US" dirty="0" smtClean="0"/>
              <a:t>，</a:t>
            </a:r>
            <a:endParaRPr lang="en-US" altLang="zh-CN" dirty="0" smtClean="0"/>
          </a:p>
          <a:p>
            <a:r>
              <a:rPr lang="zh-CN" altLang="en-US" dirty="0" smtClean="0"/>
              <a:t>黑龙江</a:t>
            </a:r>
            <a:r>
              <a:rPr lang="en-US" altLang="zh-CN" dirty="0" smtClean="0"/>
              <a:t>00100</a:t>
            </a:r>
            <a:r>
              <a:rPr lang="zh-CN" altLang="en-US" dirty="0" smtClean="0"/>
              <a:t>，</a:t>
            </a:r>
            <a:endParaRPr lang="en-US" altLang="zh-CN" dirty="0" smtClean="0"/>
          </a:p>
          <a:p>
            <a:r>
              <a:rPr lang="zh-CN" altLang="en-US" dirty="0" smtClean="0"/>
              <a:t>吉  林</a:t>
            </a:r>
            <a:r>
              <a:rPr lang="en-US" altLang="zh-CN" dirty="0" smtClean="0"/>
              <a:t>00101</a:t>
            </a:r>
            <a:r>
              <a:rPr lang="zh-CN" altLang="en-US" dirty="0" smtClean="0"/>
              <a:t>，</a:t>
            </a:r>
            <a:endParaRPr lang="en-US" altLang="zh-CN" dirty="0" smtClean="0"/>
          </a:p>
          <a:p>
            <a:r>
              <a:rPr lang="zh-CN" altLang="en-US" dirty="0" smtClean="0"/>
              <a:t>河  北</a:t>
            </a:r>
            <a:r>
              <a:rPr lang="en-US" altLang="zh-CN" dirty="0" smtClean="0"/>
              <a:t>00110</a:t>
            </a:r>
            <a:r>
              <a:rPr lang="zh-CN" altLang="en-US" dirty="0" smtClean="0"/>
              <a:t>，</a:t>
            </a:r>
            <a:endParaRPr lang="en-US" altLang="zh-CN" dirty="0" smtClean="0"/>
          </a:p>
          <a:p>
            <a:r>
              <a:rPr lang="zh-CN" altLang="en-US" dirty="0" smtClean="0"/>
              <a:t>河  南</a:t>
            </a:r>
            <a:r>
              <a:rPr lang="en-US" altLang="zh-CN" dirty="0" smtClean="0"/>
              <a:t>00111</a:t>
            </a:r>
            <a:r>
              <a:rPr lang="zh-CN" altLang="en-US" dirty="0" smtClean="0"/>
              <a:t>，</a:t>
            </a:r>
            <a:endParaRPr lang="en-US" altLang="zh-CN" dirty="0" smtClean="0"/>
          </a:p>
          <a:p>
            <a:r>
              <a:rPr lang="zh-CN" altLang="en-US" dirty="0" smtClean="0"/>
              <a:t>山  东</a:t>
            </a:r>
            <a:r>
              <a:rPr lang="en-US" altLang="zh-CN" dirty="0" smtClean="0"/>
              <a:t>01000</a:t>
            </a:r>
            <a:r>
              <a:rPr lang="zh-CN" altLang="en-US" dirty="0" smtClean="0"/>
              <a:t>，</a:t>
            </a:r>
            <a:endParaRPr lang="en-US" altLang="zh-CN" dirty="0" smtClean="0"/>
          </a:p>
          <a:p>
            <a:r>
              <a:rPr lang="zh-CN" altLang="en-US" dirty="0" smtClean="0"/>
              <a:t>内蒙古</a:t>
            </a:r>
            <a:r>
              <a:rPr lang="en-US" altLang="zh-CN" dirty="0" smtClean="0"/>
              <a:t>01001</a:t>
            </a:r>
            <a:r>
              <a:rPr lang="zh-CN" altLang="en-US" dirty="0" smtClean="0"/>
              <a:t>，</a:t>
            </a:r>
            <a:endParaRPr lang="en-US" altLang="zh-CN" dirty="0" smtClean="0"/>
          </a:p>
          <a:p>
            <a:r>
              <a:rPr lang="zh-CN" altLang="en-US" dirty="0" smtClean="0"/>
              <a:t>陕  西</a:t>
            </a:r>
            <a:r>
              <a:rPr lang="en-US" altLang="zh-CN" dirty="0" smtClean="0"/>
              <a:t>01010</a:t>
            </a:r>
            <a:r>
              <a:rPr lang="zh-CN" altLang="en-US" dirty="0" smtClean="0"/>
              <a:t>，</a:t>
            </a:r>
            <a:endParaRPr lang="en-US" altLang="zh-CN" dirty="0" smtClean="0"/>
          </a:p>
          <a:p>
            <a:r>
              <a:rPr lang="zh-CN" altLang="en-US" dirty="0" smtClean="0"/>
              <a:t>宁  夏</a:t>
            </a:r>
            <a:r>
              <a:rPr lang="en-US" altLang="zh-CN" dirty="0" smtClean="0"/>
              <a:t>01011</a:t>
            </a:r>
            <a:r>
              <a:rPr lang="zh-CN" altLang="en-US" dirty="0" smtClean="0"/>
              <a:t>，</a:t>
            </a:r>
            <a:endParaRPr lang="en-US" altLang="zh-CN" dirty="0" smtClean="0"/>
          </a:p>
          <a:p>
            <a:r>
              <a:rPr lang="zh-CN" altLang="en-US" dirty="0" smtClean="0"/>
              <a:t>青  海</a:t>
            </a:r>
            <a:r>
              <a:rPr lang="en-US" altLang="zh-CN" dirty="0" smtClean="0"/>
              <a:t>01100</a:t>
            </a:r>
            <a:r>
              <a:rPr lang="zh-CN" altLang="en-US" dirty="0" smtClean="0"/>
              <a:t>，</a:t>
            </a:r>
            <a:endParaRPr lang="en-US" altLang="zh-CN" dirty="0" smtClean="0"/>
          </a:p>
          <a:p>
            <a:r>
              <a:rPr lang="zh-CN" altLang="en-US" dirty="0" smtClean="0"/>
              <a:t>甘  肃</a:t>
            </a:r>
            <a:r>
              <a:rPr lang="en-US" altLang="zh-CN" dirty="0" smtClean="0"/>
              <a:t>01101</a:t>
            </a:r>
            <a:r>
              <a:rPr lang="zh-CN" altLang="en-US" dirty="0" smtClean="0"/>
              <a:t>，</a:t>
            </a:r>
            <a:endParaRPr lang="en-US" altLang="zh-CN" dirty="0" smtClean="0"/>
          </a:p>
          <a:p>
            <a:r>
              <a:rPr lang="zh-CN" altLang="en-US" dirty="0" smtClean="0"/>
              <a:t>新  疆</a:t>
            </a:r>
            <a:r>
              <a:rPr lang="en-US" altLang="zh-CN" dirty="0" smtClean="0"/>
              <a:t>01110</a:t>
            </a:r>
            <a:r>
              <a:rPr lang="zh-CN" altLang="en-US" dirty="0" smtClean="0"/>
              <a:t>，</a:t>
            </a:r>
            <a:endParaRPr lang="en-US" altLang="zh-CN" dirty="0" smtClean="0"/>
          </a:p>
          <a:p>
            <a:r>
              <a:rPr lang="zh-CN" altLang="en-US" dirty="0" smtClean="0"/>
              <a:t>西  藏</a:t>
            </a:r>
            <a:r>
              <a:rPr lang="en-US" altLang="zh-CN" dirty="0" smtClean="0"/>
              <a:t>01111</a:t>
            </a:r>
            <a:r>
              <a:rPr lang="zh-CN" altLang="en-US" dirty="0" smtClean="0"/>
              <a:t>，</a:t>
            </a:r>
            <a:endParaRPr lang="en-US" altLang="zh-CN" dirty="0" smtClean="0"/>
          </a:p>
          <a:p>
            <a:r>
              <a:rPr lang="zh-CN" altLang="en-US" dirty="0" smtClean="0"/>
              <a:t>云  南</a:t>
            </a:r>
            <a:r>
              <a:rPr lang="en-US" altLang="zh-CN" dirty="0" smtClean="0"/>
              <a:t>10000</a:t>
            </a:r>
            <a:r>
              <a:rPr lang="zh-CN" altLang="en-US" dirty="0" smtClean="0"/>
              <a:t>，</a:t>
            </a:r>
            <a:endParaRPr lang="en-US" altLang="zh-CN" dirty="0" smtClean="0"/>
          </a:p>
          <a:p>
            <a:r>
              <a:rPr lang="zh-CN" altLang="en-US" dirty="0" smtClean="0"/>
              <a:t>贵  州</a:t>
            </a:r>
            <a:r>
              <a:rPr lang="en-US" altLang="zh-CN" dirty="0" smtClean="0"/>
              <a:t>10001</a:t>
            </a:r>
            <a:r>
              <a:rPr lang="zh-CN" altLang="en-US" dirty="0" smtClean="0"/>
              <a:t>，</a:t>
            </a:r>
            <a:endParaRPr lang="en-US" altLang="zh-CN" dirty="0" smtClean="0"/>
          </a:p>
          <a:p>
            <a:r>
              <a:rPr lang="zh-CN" altLang="en-US" dirty="0" smtClean="0"/>
              <a:t>四  川</a:t>
            </a:r>
            <a:r>
              <a:rPr lang="en-US" altLang="zh-CN" dirty="0" smtClean="0"/>
              <a:t>10010</a:t>
            </a:r>
            <a:r>
              <a:rPr lang="zh-CN" altLang="en-US" dirty="0" smtClean="0"/>
              <a:t>，</a:t>
            </a:r>
            <a:endParaRPr lang="en-US" altLang="zh-CN" dirty="0" smtClean="0"/>
          </a:p>
          <a:p>
            <a:r>
              <a:rPr lang="zh-CN" altLang="en-US" dirty="0" smtClean="0"/>
              <a:t>重  庆</a:t>
            </a:r>
            <a:r>
              <a:rPr lang="en-US" altLang="zh-CN" dirty="0" smtClean="0"/>
              <a:t>10011</a:t>
            </a:r>
            <a:r>
              <a:rPr lang="zh-CN" altLang="en-US" dirty="0" smtClean="0"/>
              <a:t>，</a:t>
            </a:r>
            <a:endParaRPr lang="en-US" altLang="zh-CN" dirty="0" smtClean="0"/>
          </a:p>
          <a:p>
            <a:r>
              <a:rPr lang="zh-CN" altLang="en-US" dirty="0" smtClean="0"/>
              <a:t>安  徽</a:t>
            </a:r>
            <a:r>
              <a:rPr lang="en-US" altLang="zh-CN" dirty="0" smtClean="0"/>
              <a:t>10100</a:t>
            </a:r>
            <a:r>
              <a:rPr lang="zh-CN" altLang="en-US" dirty="0" smtClean="0"/>
              <a:t>，</a:t>
            </a:r>
            <a:endParaRPr lang="en-US" altLang="zh-CN" dirty="0" smtClean="0"/>
          </a:p>
          <a:p>
            <a:r>
              <a:rPr lang="zh-CN" altLang="en-US" dirty="0" smtClean="0"/>
              <a:t>湖  北</a:t>
            </a:r>
            <a:r>
              <a:rPr lang="en-US" altLang="zh-CN" dirty="0" smtClean="0"/>
              <a:t>10101</a:t>
            </a:r>
            <a:r>
              <a:rPr lang="zh-CN" altLang="en-US" dirty="0" smtClean="0"/>
              <a:t>，</a:t>
            </a:r>
            <a:endParaRPr lang="en-US" altLang="zh-CN" dirty="0" smtClean="0"/>
          </a:p>
          <a:p>
            <a:r>
              <a:rPr lang="zh-CN" altLang="en-US" dirty="0" smtClean="0"/>
              <a:t>湖  南</a:t>
            </a:r>
            <a:r>
              <a:rPr lang="en-US" altLang="zh-CN" dirty="0" smtClean="0"/>
              <a:t>10110</a:t>
            </a:r>
            <a:r>
              <a:rPr lang="zh-CN" altLang="en-US" dirty="0" smtClean="0"/>
              <a:t>，</a:t>
            </a:r>
            <a:endParaRPr lang="en-US" altLang="zh-CN" dirty="0" smtClean="0"/>
          </a:p>
          <a:p>
            <a:r>
              <a:rPr lang="zh-CN" altLang="en-US" dirty="0" smtClean="0"/>
              <a:t>江  西</a:t>
            </a:r>
            <a:r>
              <a:rPr lang="en-US" altLang="zh-CN" dirty="0" smtClean="0"/>
              <a:t>10111</a:t>
            </a:r>
            <a:r>
              <a:rPr lang="zh-CN" altLang="en-US" dirty="0" smtClean="0"/>
              <a:t>，</a:t>
            </a:r>
            <a:endParaRPr lang="en-US" altLang="zh-CN" dirty="0" smtClean="0"/>
          </a:p>
          <a:p>
            <a:r>
              <a:rPr lang="zh-CN" altLang="en-US" dirty="0" smtClean="0"/>
              <a:t>江  苏</a:t>
            </a:r>
            <a:r>
              <a:rPr lang="en-US" altLang="zh-CN" dirty="0" smtClean="0"/>
              <a:t>11000</a:t>
            </a:r>
            <a:r>
              <a:rPr lang="zh-CN" altLang="en-US" dirty="0" smtClean="0"/>
              <a:t>，</a:t>
            </a:r>
            <a:endParaRPr lang="en-US" altLang="zh-CN" dirty="0" smtClean="0"/>
          </a:p>
          <a:p>
            <a:r>
              <a:rPr lang="zh-CN" altLang="en-US" dirty="0" smtClean="0"/>
              <a:t>浙  江</a:t>
            </a:r>
            <a:r>
              <a:rPr lang="en-US" altLang="zh-CN" dirty="0" smtClean="0"/>
              <a:t>11001</a:t>
            </a:r>
            <a:r>
              <a:rPr lang="zh-CN" altLang="en-US" dirty="0" smtClean="0"/>
              <a:t>，</a:t>
            </a:r>
            <a:endParaRPr lang="en-US" altLang="zh-CN" dirty="0" smtClean="0"/>
          </a:p>
          <a:p>
            <a:r>
              <a:rPr lang="zh-CN" altLang="en-US" dirty="0" smtClean="0"/>
              <a:t>上  海</a:t>
            </a:r>
            <a:r>
              <a:rPr lang="en-US" altLang="zh-CN" dirty="0" smtClean="0"/>
              <a:t>11010</a:t>
            </a:r>
            <a:r>
              <a:rPr lang="zh-CN" altLang="en-US" dirty="0" smtClean="0"/>
              <a:t>，</a:t>
            </a:r>
            <a:endParaRPr lang="en-US" altLang="zh-CN" dirty="0" smtClean="0"/>
          </a:p>
          <a:p>
            <a:r>
              <a:rPr lang="zh-CN" altLang="en-US" dirty="0" smtClean="0"/>
              <a:t>海  南</a:t>
            </a:r>
            <a:r>
              <a:rPr lang="en-US" altLang="zh-CN" dirty="0" smtClean="0"/>
              <a:t>11011</a:t>
            </a:r>
            <a:r>
              <a:rPr lang="zh-CN" altLang="en-US" dirty="0" smtClean="0"/>
              <a:t>，</a:t>
            </a:r>
            <a:endParaRPr lang="en-US" altLang="zh-CN" dirty="0" smtClean="0"/>
          </a:p>
          <a:p>
            <a:r>
              <a:rPr lang="zh-CN" altLang="en-US" dirty="0" smtClean="0"/>
              <a:t>福  建</a:t>
            </a:r>
            <a:r>
              <a:rPr lang="en-US" altLang="zh-CN" dirty="0" smtClean="0"/>
              <a:t>11100</a:t>
            </a:r>
            <a:r>
              <a:rPr lang="zh-CN" altLang="en-US" dirty="0" smtClean="0"/>
              <a:t>，</a:t>
            </a:r>
            <a:endParaRPr lang="en-US" altLang="zh-CN" dirty="0" smtClean="0"/>
          </a:p>
          <a:p>
            <a:r>
              <a:rPr lang="zh-CN" altLang="en-US" dirty="0" smtClean="0"/>
              <a:t>广  东</a:t>
            </a:r>
            <a:r>
              <a:rPr lang="en-US" altLang="zh-CN" dirty="0" smtClean="0"/>
              <a:t>11101</a:t>
            </a:r>
            <a:r>
              <a:rPr lang="zh-CN" altLang="en-US" dirty="0" smtClean="0"/>
              <a:t>，</a:t>
            </a:r>
            <a:endParaRPr lang="en-US" altLang="zh-CN" dirty="0" smtClean="0"/>
          </a:p>
          <a:p>
            <a:r>
              <a:rPr lang="zh-CN" altLang="en-US" dirty="0" smtClean="0"/>
              <a:t>广  西</a:t>
            </a:r>
            <a:r>
              <a:rPr lang="en-US" altLang="zh-CN" dirty="0" smtClean="0"/>
              <a:t>11110</a:t>
            </a:r>
            <a:r>
              <a:rPr lang="zh-CN" altLang="en-US" dirty="0" smtClean="0"/>
              <a:t>，</a:t>
            </a:r>
            <a:endParaRPr lang="en-US" altLang="zh-CN" dirty="0" smtClean="0"/>
          </a:p>
          <a:p>
            <a:r>
              <a:rPr lang="zh-CN" altLang="en-US" dirty="0" smtClean="0"/>
              <a:t>山  西</a:t>
            </a:r>
            <a:r>
              <a:rPr lang="en-US" altLang="zh-CN" dirty="0" smtClean="0"/>
              <a:t>11111</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FE94A1C-E89C-4535-8725-6F30A60FE957}" type="slidenum">
              <a:rPr lang="zh-CN" altLang="en-US" smtClean="0"/>
              <a:t>12</a:t>
            </a:fld>
            <a:endParaRPr lang="zh-CN" altLang="en-US"/>
          </a:p>
        </p:txBody>
      </p:sp>
    </p:spTree>
    <p:extLst>
      <p:ext uri="{BB962C8B-B14F-4D97-AF65-F5344CB8AC3E}">
        <p14:creationId xmlns:p14="http://schemas.microsoft.com/office/powerpoint/2010/main" val="2522483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6CE8A3-6E88-4043-A1FA-B2CB20BAFD6F}" type="slidenum">
              <a:rPr lang="zh-CN" altLang="en-US" smtClean="0"/>
              <a:pPr/>
              <a:t>38</a:t>
            </a:fld>
            <a:endParaRPr lang="zh-CN" altLang="en-US"/>
          </a:p>
        </p:txBody>
      </p:sp>
    </p:spTree>
    <p:extLst>
      <p:ext uri="{BB962C8B-B14F-4D97-AF65-F5344CB8AC3E}">
        <p14:creationId xmlns:p14="http://schemas.microsoft.com/office/powerpoint/2010/main" val="2061763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47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6"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自强不息，知行合一</a:t>
            </a:r>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554" y="6239534"/>
            <a:ext cx="1677474" cy="321218"/>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3907" t="6884" r="19955" b="4928"/>
          <a:stretch/>
        </p:blipFill>
        <p:spPr>
          <a:xfrm>
            <a:off x="2637716" y="6239534"/>
            <a:ext cx="321218" cy="321218"/>
          </a:xfrm>
          <a:prstGeom prst="ellipse">
            <a:avLst/>
          </a:prstGeom>
        </p:spPr>
      </p:pic>
      <p:sp>
        <p:nvSpPr>
          <p:cNvPr id="8" name="文本框 7"/>
          <p:cNvSpPr txBox="1"/>
          <p:nvPr userDrawn="1"/>
        </p:nvSpPr>
        <p:spPr>
          <a:xfrm>
            <a:off x="2896405" y="6229831"/>
            <a:ext cx="1393331" cy="384721"/>
          </a:xfrm>
          <a:prstGeom prst="rect">
            <a:avLst/>
          </a:prstGeom>
          <a:noFill/>
        </p:spPr>
        <p:txBody>
          <a:bodyPr wrap="none" rtlCol="0">
            <a:spAutoFit/>
          </a:bodyPr>
          <a:lstStyle/>
          <a:p>
            <a:r>
              <a:rPr lang="zh-CN" altLang="en-US" sz="1300" dirty="0">
                <a:solidFill>
                  <a:srgbClr val="004EA1"/>
                </a:solidFill>
                <a:latin typeface="华文行楷" panose="02010800040101010101" pitchFamily="2" charset="-122"/>
                <a:ea typeface="华文行楷" panose="02010800040101010101" pitchFamily="2" charset="-122"/>
              </a:rPr>
              <a:t>数学与统计学院</a:t>
            </a:r>
            <a:endParaRPr lang="en-US" altLang="zh-CN" sz="1300" dirty="0">
              <a:solidFill>
                <a:srgbClr val="004EA1"/>
              </a:solidFill>
              <a:latin typeface="华文行楷" panose="02010800040101010101" pitchFamily="2" charset="-122"/>
              <a:ea typeface="华文行楷" panose="02010800040101010101" pitchFamily="2" charset="-122"/>
            </a:endParaRPr>
          </a:p>
          <a:p>
            <a:pPr algn="l"/>
            <a:r>
              <a:rPr lang="en-US" altLang="zh-CN" sz="550" dirty="0">
                <a:solidFill>
                  <a:srgbClr val="004EA1"/>
                </a:solidFill>
                <a:latin typeface="等线" panose="02010600030101010101" pitchFamily="2" charset="-122"/>
                <a:ea typeface="等线" panose="02010600030101010101" pitchFamily="2" charset="-122"/>
              </a:rPr>
              <a:t>  School of Mathematics and Statistics</a:t>
            </a:r>
            <a:endParaRPr lang="zh-CN" altLang="en-US" sz="550" dirty="0">
              <a:solidFill>
                <a:srgbClr val="004EA1"/>
              </a:solidFill>
              <a:latin typeface="等线" panose="02010600030101010101" pitchFamily="2" charset="-122"/>
              <a:ea typeface="等线" panose="02010600030101010101" pitchFamily="2" charset="-122"/>
            </a:endParaRPr>
          </a:p>
        </p:txBody>
      </p:sp>
      <p:cxnSp>
        <p:nvCxnSpPr>
          <p:cNvPr id="9" name="直接连接符 8"/>
          <p:cNvCxnSpPr>
            <a:cxnSpLocks/>
          </p:cNvCxnSpPr>
          <p:nvPr userDrawn="1"/>
        </p:nvCxnSpPr>
        <p:spPr>
          <a:xfrm>
            <a:off x="2497872" y="6286884"/>
            <a:ext cx="0" cy="226518"/>
          </a:xfrm>
          <a:prstGeom prst="line">
            <a:avLst/>
          </a:prstGeom>
          <a:ln w="31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53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cxnSp>
        <p:nvCxnSpPr>
          <p:cNvPr id="3" name="直接连接符 2"/>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7" name="KSO_Shape"/>
          <p:cNvSpPr>
            <a:spLocks/>
          </p:cNvSpPr>
          <p:nvPr userDrawn="1"/>
        </p:nvSpPr>
        <p:spPr bwMode="auto">
          <a:xfrm>
            <a:off x="10648111"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KSO_Shape"/>
          <p:cNvSpPr>
            <a:spLocks/>
          </p:cNvSpPr>
          <p:nvPr userDrawn="1"/>
        </p:nvSpPr>
        <p:spPr bwMode="auto">
          <a:xfrm>
            <a:off x="10199597"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KSO_Shape"/>
          <p:cNvSpPr>
            <a:spLocks/>
          </p:cNvSpPr>
          <p:nvPr userDrawn="1"/>
        </p:nvSpPr>
        <p:spPr bwMode="auto">
          <a:xfrm>
            <a:off x="9751083"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KSO_Shape"/>
          <p:cNvSpPr>
            <a:spLocks/>
          </p:cNvSpPr>
          <p:nvPr userDrawn="1"/>
        </p:nvSpPr>
        <p:spPr bwMode="auto">
          <a:xfrm>
            <a:off x="9302569"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KSO_Shape"/>
          <p:cNvSpPr>
            <a:spLocks/>
          </p:cNvSpPr>
          <p:nvPr userDrawn="1"/>
        </p:nvSpPr>
        <p:spPr bwMode="auto">
          <a:xfrm>
            <a:off x="885405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自强不息，知行合一</a:t>
            </a:r>
          </a:p>
        </p:txBody>
      </p:sp>
      <p:sp>
        <p:nvSpPr>
          <p:cNvPr id="17"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42" name="KSO_Shape"/>
          <p:cNvSpPr>
            <a:spLocks/>
          </p:cNvSpPr>
          <p:nvPr userDrawn="1"/>
        </p:nvSpPr>
        <p:spPr bwMode="auto">
          <a:xfrm>
            <a:off x="1109662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554" y="6239148"/>
            <a:ext cx="1677474" cy="321218"/>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3907" t="6884" r="19955" b="4928"/>
          <a:stretch/>
        </p:blipFill>
        <p:spPr>
          <a:xfrm>
            <a:off x="2637716" y="6239534"/>
            <a:ext cx="321218" cy="321218"/>
          </a:xfrm>
          <a:prstGeom prst="ellipse">
            <a:avLst/>
          </a:prstGeom>
        </p:spPr>
      </p:pic>
      <p:sp>
        <p:nvSpPr>
          <p:cNvPr id="15" name="文本框 14"/>
          <p:cNvSpPr txBox="1"/>
          <p:nvPr userDrawn="1"/>
        </p:nvSpPr>
        <p:spPr>
          <a:xfrm>
            <a:off x="2896405" y="6229831"/>
            <a:ext cx="1393331" cy="384721"/>
          </a:xfrm>
          <a:prstGeom prst="rect">
            <a:avLst/>
          </a:prstGeom>
          <a:noFill/>
        </p:spPr>
        <p:txBody>
          <a:bodyPr wrap="none" rtlCol="0">
            <a:spAutoFit/>
          </a:bodyPr>
          <a:lstStyle/>
          <a:p>
            <a:r>
              <a:rPr lang="zh-CN" altLang="en-US" sz="1300" dirty="0">
                <a:solidFill>
                  <a:srgbClr val="004EA1"/>
                </a:solidFill>
                <a:latin typeface="华文行楷" panose="02010800040101010101" pitchFamily="2" charset="-122"/>
                <a:ea typeface="华文行楷" panose="02010800040101010101" pitchFamily="2" charset="-122"/>
              </a:rPr>
              <a:t>数学与统计学院</a:t>
            </a:r>
            <a:endParaRPr lang="en-US" altLang="zh-CN" sz="1300" dirty="0">
              <a:solidFill>
                <a:srgbClr val="004EA1"/>
              </a:solidFill>
              <a:latin typeface="华文行楷" panose="02010800040101010101" pitchFamily="2" charset="-122"/>
              <a:ea typeface="华文行楷" panose="02010800040101010101" pitchFamily="2" charset="-122"/>
            </a:endParaRPr>
          </a:p>
          <a:p>
            <a:pPr algn="l"/>
            <a:r>
              <a:rPr lang="en-US" altLang="zh-CN" sz="550" dirty="0">
                <a:solidFill>
                  <a:srgbClr val="004EA1"/>
                </a:solidFill>
                <a:latin typeface="等线" panose="02010600030101010101" pitchFamily="2" charset="-122"/>
                <a:ea typeface="等线" panose="02010600030101010101" pitchFamily="2" charset="-122"/>
              </a:rPr>
              <a:t>  School of Mathematics and Statistics</a:t>
            </a:r>
            <a:endParaRPr lang="zh-CN" altLang="en-US" sz="550" dirty="0">
              <a:solidFill>
                <a:srgbClr val="004EA1"/>
              </a:solidFill>
              <a:latin typeface="等线" panose="02010600030101010101" pitchFamily="2" charset="-122"/>
              <a:ea typeface="等线" panose="02010600030101010101" pitchFamily="2" charset="-122"/>
            </a:endParaRPr>
          </a:p>
        </p:txBody>
      </p:sp>
      <p:cxnSp>
        <p:nvCxnSpPr>
          <p:cNvPr id="18" name="直接连接符 17"/>
          <p:cNvCxnSpPr>
            <a:cxnSpLocks/>
          </p:cNvCxnSpPr>
          <p:nvPr userDrawn="1"/>
        </p:nvCxnSpPr>
        <p:spPr>
          <a:xfrm>
            <a:off x="2497872" y="6286884"/>
            <a:ext cx="0" cy="226518"/>
          </a:xfrm>
          <a:prstGeom prst="line">
            <a:avLst/>
          </a:prstGeom>
          <a:ln w="31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279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 name="KSO_Shape"/>
          <p:cNvSpPr>
            <a:spLocks/>
          </p:cNvSpPr>
          <p:nvPr userDrawn="1"/>
        </p:nvSpPr>
        <p:spPr bwMode="auto">
          <a:xfrm>
            <a:off x="1109662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KSO_Shape"/>
          <p:cNvSpPr>
            <a:spLocks/>
          </p:cNvSpPr>
          <p:nvPr userDrawn="1"/>
        </p:nvSpPr>
        <p:spPr bwMode="auto">
          <a:xfrm>
            <a:off x="10648111"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KSO_Shape"/>
          <p:cNvSpPr>
            <a:spLocks/>
          </p:cNvSpPr>
          <p:nvPr userDrawn="1"/>
        </p:nvSpPr>
        <p:spPr bwMode="auto">
          <a:xfrm>
            <a:off x="10199597"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KSO_Shape"/>
          <p:cNvSpPr>
            <a:spLocks/>
          </p:cNvSpPr>
          <p:nvPr userDrawn="1"/>
        </p:nvSpPr>
        <p:spPr bwMode="auto">
          <a:xfrm>
            <a:off x="9751083"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29" name="KSO_Shape"/>
          <p:cNvSpPr>
            <a:spLocks/>
          </p:cNvSpPr>
          <p:nvPr userDrawn="1"/>
        </p:nvSpPr>
        <p:spPr bwMode="auto">
          <a:xfrm>
            <a:off x="9302569"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自强不息，知行合一</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30" name="KSO_Shape"/>
          <p:cNvSpPr>
            <a:spLocks/>
          </p:cNvSpPr>
          <p:nvPr userDrawn="1"/>
        </p:nvSpPr>
        <p:spPr bwMode="auto">
          <a:xfrm>
            <a:off x="885405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554" y="6239148"/>
            <a:ext cx="1677474" cy="321218"/>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3907" t="6884" r="19955" b="4928"/>
          <a:stretch/>
        </p:blipFill>
        <p:spPr>
          <a:xfrm>
            <a:off x="2637716" y="6239534"/>
            <a:ext cx="321218" cy="321218"/>
          </a:xfrm>
          <a:prstGeom prst="ellipse">
            <a:avLst/>
          </a:prstGeom>
        </p:spPr>
      </p:pic>
      <p:sp>
        <p:nvSpPr>
          <p:cNvPr id="15" name="文本框 14"/>
          <p:cNvSpPr txBox="1"/>
          <p:nvPr userDrawn="1"/>
        </p:nvSpPr>
        <p:spPr>
          <a:xfrm>
            <a:off x="2896405" y="6229831"/>
            <a:ext cx="1393331" cy="384721"/>
          </a:xfrm>
          <a:prstGeom prst="rect">
            <a:avLst/>
          </a:prstGeom>
          <a:noFill/>
        </p:spPr>
        <p:txBody>
          <a:bodyPr wrap="none" rtlCol="0">
            <a:spAutoFit/>
          </a:bodyPr>
          <a:lstStyle/>
          <a:p>
            <a:r>
              <a:rPr lang="zh-CN" altLang="en-US" sz="1300" dirty="0">
                <a:solidFill>
                  <a:srgbClr val="004EA1"/>
                </a:solidFill>
                <a:latin typeface="华文行楷" panose="02010800040101010101" pitchFamily="2" charset="-122"/>
                <a:ea typeface="华文行楷" panose="02010800040101010101" pitchFamily="2" charset="-122"/>
              </a:rPr>
              <a:t>数学与统计学院</a:t>
            </a:r>
            <a:endParaRPr lang="en-US" altLang="zh-CN" sz="1300" dirty="0">
              <a:solidFill>
                <a:srgbClr val="004EA1"/>
              </a:solidFill>
              <a:latin typeface="华文行楷" panose="02010800040101010101" pitchFamily="2" charset="-122"/>
              <a:ea typeface="华文行楷" panose="02010800040101010101" pitchFamily="2" charset="-122"/>
            </a:endParaRPr>
          </a:p>
          <a:p>
            <a:pPr algn="l"/>
            <a:r>
              <a:rPr lang="en-US" altLang="zh-CN" sz="550" dirty="0">
                <a:solidFill>
                  <a:srgbClr val="004EA1"/>
                </a:solidFill>
                <a:latin typeface="等线" panose="02010600030101010101" pitchFamily="2" charset="-122"/>
                <a:ea typeface="等线" panose="02010600030101010101" pitchFamily="2" charset="-122"/>
              </a:rPr>
              <a:t>  School of Mathematics and Statistics</a:t>
            </a:r>
            <a:endParaRPr lang="zh-CN" altLang="en-US" sz="550" dirty="0">
              <a:solidFill>
                <a:srgbClr val="004EA1"/>
              </a:solidFill>
              <a:latin typeface="等线" panose="02010600030101010101" pitchFamily="2" charset="-122"/>
              <a:ea typeface="等线" panose="02010600030101010101" pitchFamily="2" charset="-122"/>
            </a:endParaRPr>
          </a:p>
        </p:txBody>
      </p:sp>
      <p:cxnSp>
        <p:nvCxnSpPr>
          <p:cNvPr id="17" name="直接连接符 16"/>
          <p:cNvCxnSpPr>
            <a:cxnSpLocks/>
          </p:cNvCxnSpPr>
          <p:nvPr userDrawn="1"/>
        </p:nvCxnSpPr>
        <p:spPr>
          <a:xfrm>
            <a:off x="2497872" y="6286884"/>
            <a:ext cx="0" cy="226518"/>
          </a:xfrm>
          <a:prstGeom prst="line">
            <a:avLst/>
          </a:prstGeom>
          <a:ln w="31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147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KSO_Shape"/>
          <p:cNvSpPr>
            <a:spLocks/>
          </p:cNvSpPr>
          <p:nvPr userDrawn="1"/>
        </p:nvSpPr>
        <p:spPr bwMode="auto">
          <a:xfrm>
            <a:off x="1109662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KSO_Shape"/>
          <p:cNvSpPr>
            <a:spLocks/>
          </p:cNvSpPr>
          <p:nvPr userDrawn="1"/>
        </p:nvSpPr>
        <p:spPr bwMode="auto">
          <a:xfrm>
            <a:off x="10648111"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KSO_Shape"/>
          <p:cNvSpPr>
            <a:spLocks/>
          </p:cNvSpPr>
          <p:nvPr userDrawn="1"/>
        </p:nvSpPr>
        <p:spPr bwMode="auto">
          <a:xfrm>
            <a:off x="10199597"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KSO_Shape"/>
          <p:cNvSpPr>
            <a:spLocks/>
          </p:cNvSpPr>
          <p:nvPr userDrawn="1"/>
        </p:nvSpPr>
        <p:spPr bwMode="auto">
          <a:xfrm>
            <a:off x="9751083"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24" name="KSO_Shape"/>
          <p:cNvSpPr>
            <a:spLocks/>
          </p:cNvSpPr>
          <p:nvPr userDrawn="1"/>
        </p:nvSpPr>
        <p:spPr bwMode="auto">
          <a:xfrm>
            <a:off x="9302569"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自强不息，知行合一</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25" name="KSO_Shape"/>
          <p:cNvSpPr>
            <a:spLocks/>
          </p:cNvSpPr>
          <p:nvPr userDrawn="1"/>
        </p:nvSpPr>
        <p:spPr bwMode="auto">
          <a:xfrm>
            <a:off x="885405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554" y="6239148"/>
            <a:ext cx="1677474" cy="321218"/>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3907" t="6884" r="19955" b="4928"/>
          <a:stretch/>
        </p:blipFill>
        <p:spPr>
          <a:xfrm>
            <a:off x="2637716" y="6239534"/>
            <a:ext cx="321218" cy="321218"/>
          </a:xfrm>
          <a:prstGeom prst="ellipse">
            <a:avLst/>
          </a:prstGeom>
        </p:spPr>
      </p:pic>
      <p:sp>
        <p:nvSpPr>
          <p:cNvPr id="15" name="文本框 14"/>
          <p:cNvSpPr txBox="1"/>
          <p:nvPr userDrawn="1"/>
        </p:nvSpPr>
        <p:spPr>
          <a:xfrm>
            <a:off x="2896405" y="6229831"/>
            <a:ext cx="1393331" cy="384721"/>
          </a:xfrm>
          <a:prstGeom prst="rect">
            <a:avLst/>
          </a:prstGeom>
          <a:noFill/>
        </p:spPr>
        <p:txBody>
          <a:bodyPr wrap="none" rtlCol="0">
            <a:spAutoFit/>
          </a:bodyPr>
          <a:lstStyle/>
          <a:p>
            <a:r>
              <a:rPr lang="zh-CN" altLang="en-US" sz="1300" dirty="0">
                <a:solidFill>
                  <a:srgbClr val="004EA1"/>
                </a:solidFill>
                <a:latin typeface="华文行楷" panose="02010800040101010101" pitchFamily="2" charset="-122"/>
                <a:ea typeface="华文行楷" panose="02010800040101010101" pitchFamily="2" charset="-122"/>
              </a:rPr>
              <a:t>数学与统计学院</a:t>
            </a:r>
            <a:endParaRPr lang="en-US" altLang="zh-CN" sz="1300" dirty="0">
              <a:solidFill>
                <a:srgbClr val="004EA1"/>
              </a:solidFill>
              <a:latin typeface="华文行楷" panose="02010800040101010101" pitchFamily="2" charset="-122"/>
              <a:ea typeface="华文行楷" panose="02010800040101010101" pitchFamily="2" charset="-122"/>
            </a:endParaRPr>
          </a:p>
          <a:p>
            <a:pPr algn="l"/>
            <a:r>
              <a:rPr lang="en-US" altLang="zh-CN" sz="550" dirty="0">
                <a:solidFill>
                  <a:srgbClr val="004EA1"/>
                </a:solidFill>
                <a:latin typeface="等线" panose="02010600030101010101" pitchFamily="2" charset="-122"/>
                <a:ea typeface="等线" panose="02010600030101010101" pitchFamily="2" charset="-122"/>
              </a:rPr>
              <a:t>  School of Mathematics and Statistics</a:t>
            </a:r>
            <a:endParaRPr lang="zh-CN" altLang="en-US" sz="550" dirty="0">
              <a:solidFill>
                <a:srgbClr val="004EA1"/>
              </a:solidFill>
              <a:latin typeface="等线" panose="02010600030101010101" pitchFamily="2" charset="-122"/>
              <a:ea typeface="等线" panose="02010600030101010101" pitchFamily="2" charset="-122"/>
            </a:endParaRPr>
          </a:p>
        </p:txBody>
      </p:sp>
      <p:cxnSp>
        <p:nvCxnSpPr>
          <p:cNvPr id="17" name="直接连接符 16"/>
          <p:cNvCxnSpPr>
            <a:cxnSpLocks/>
          </p:cNvCxnSpPr>
          <p:nvPr userDrawn="1"/>
        </p:nvCxnSpPr>
        <p:spPr>
          <a:xfrm>
            <a:off x="2497872" y="6286884"/>
            <a:ext cx="0" cy="226518"/>
          </a:xfrm>
          <a:prstGeom prst="line">
            <a:avLst/>
          </a:prstGeom>
          <a:ln w="31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19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KSO_Shape"/>
          <p:cNvSpPr>
            <a:spLocks/>
          </p:cNvSpPr>
          <p:nvPr userDrawn="1"/>
        </p:nvSpPr>
        <p:spPr bwMode="auto">
          <a:xfrm>
            <a:off x="1109662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KSO_Shape"/>
          <p:cNvSpPr>
            <a:spLocks/>
          </p:cNvSpPr>
          <p:nvPr userDrawn="1"/>
        </p:nvSpPr>
        <p:spPr bwMode="auto">
          <a:xfrm>
            <a:off x="10648111"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KSO_Shape"/>
          <p:cNvSpPr>
            <a:spLocks/>
          </p:cNvSpPr>
          <p:nvPr userDrawn="1"/>
        </p:nvSpPr>
        <p:spPr bwMode="auto">
          <a:xfrm>
            <a:off x="10199597"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23" name="KSO_Shape"/>
          <p:cNvSpPr>
            <a:spLocks/>
          </p:cNvSpPr>
          <p:nvPr userDrawn="1"/>
        </p:nvSpPr>
        <p:spPr bwMode="auto">
          <a:xfrm>
            <a:off x="9751083"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24" name="KSO_Shape"/>
          <p:cNvSpPr>
            <a:spLocks/>
          </p:cNvSpPr>
          <p:nvPr userDrawn="1"/>
        </p:nvSpPr>
        <p:spPr bwMode="auto">
          <a:xfrm>
            <a:off x="9302569"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自强不息，知行合一</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25" name="KSO_Shape"/>
          <p:cNvSpPr>
            <a:spLocks/>
          </p:cNvSpPr>
          <p:nvPr userDrawn="1"/>
        </p:nvSpPr>
        <p:spPr bwMode="auto">
          <a:xfrm>
            <a:off x="885405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554" y="6239148"/>
            <a:ext cx="1677474" cy="321218"/>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3907" t="6884" r="19955" b="4928"/>
          <a:stretch/>
        </p:blipFill>
        <p:spPr>
          <a:xfrm>
            <a:off x="2637716" y="6239534"/>
            <a:ext cx="321218" cy="321218"/>
          </a:xfrm>
          <a:prstGeom prst="ellipse">
            <a:avLst/>
          </a:prstGeom>
        </p:spPr>
      </p:pic>
      <p:sp>
        <p:nvSpPr>
          <p:cNvPr id="15" name="文本框 14"/>
          <p:cNvSpPr txBox="1"/>
          <p:nvPr userDrawn="1"/>
        </p:nvSpPr>
        <p:spPr>
          <a:xfrm>
            <a:off x="2896405" y="6229831"/>
            <a:ext cx="1393331" cy="384721"/>
          </a:xfrm>
          <a:prstGeom prst="rect">
            <a:avLst/>
          </a:prstGeom>
          <a:noFill/>
        </p:spPr>
        <p:txBody>
          <a:bodyPr wrap="none" rtlCol="0">
            <a:spAutoFit/>
          </a:bodyPr>
          <a:lstStyle/>
          <a:p>
            <a:r>
              <a:rPr lang="zh-CN" altLang="en-US" sz="1300" dirty="0">
                <a:solidFill>
                  <a:srgbClr val="004EA1"/>
                </a:solidFill>
                <a:latin typeface="华文行楷" panose="02010800040101010101" pitchFamily="2" charset="-122"/>
                <a:ea typeface="华文行楷" panose="02010800040101010101" pitchFamily="2" charset="-122"/>
              </a:rPr>
              <a:t>数学与统计学院</a:t>
            </a:r>
            <a:endParaRPr lang="en-US" altLang="zh-CN" sz="1300" dirty="0">
              <a:solidFill>
                <a:srgbClr val="004EA1"/>
              </a:solidFill>
              <a:latin typeface="华文行楷" panose="02010800040101010101" pitchFamily="2" charset="-122"/>
              <a:ea typeface="华文行楷" panose="02010800040101010101" pitchFamily="2" charset="-122"/>
            </a:endParaRPr>
          </a:p>
          <a:p>
            <a:pPr algn="l"/>
            <a:r>
              <a:rPr lang="en-US" altLang="zh-CN" sz="550" dirty="0">
                <a:solidFill>
                  <a:srgbClr val="004EA1"/>
                </a:solidFill>
                <a:latin typeface="等线" panose="02010600030101010101" pitchFamily="2" charset="-122"/>
                <a:ea typeface="等线" panose="02010600030101010101" pitchFamily="2" charset="-122"/>
              </a:rPr>
              <a:t>  School of Mathematics and Statistics</a:t>
            </a:r>
            <a:endParaRPr lang="zh-CN" altLang="en-US" sz="550" dirty="0">
              <a:solidFill>
                <a:srgbClr val="004EA1"/>
              </a:solidFill>
              <a:latin typeface="等线" panose="02010600030101010101" pitchFamily="2" charset="-122"/>
              <a:ea typeface="等线" panose="02010600030101010101" pitchFamily="2" charset="-122"/>
            </a:endParaRPr>
          </a:p>
        </p:txBody>
      </p:sp>
      <p:cxnSp>
        <p:nvCxnSpPr>
          <p:cNvPr id="17" name="直接连接符 16"/>
          <p:cNvCxnSpPr>
            <a:cxnSpLocks/>
          </p:cNvCxnSpPr>
          <p:nvPr userDrawn="1"/>
        </p:nvCxnSpPr>
        <p:spPr>
          <a:xfrm>
            <a:off x="2497872" y="6286884"/>
            <a:ext cx="0" cy="226518"/>
          </a:xfrm>
          <a:prstGeom prst="line">
            <a:avLst/>
          </a:prstGeom>
          <a:ln w="31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KSO_Shape"/>
          <p:cNvSpPr>
            <a:spLocks/>
          </p:cNvSpPr>
          <p:nvPr userDrawn="1"/>
        </p:nvSpPr>
        <p:spPr bwMode="auto">
          <a:xfrm>
            <a:off x="1109662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KSO_Shape"/>
          <p:cNvSpPr>
            <a:spLocks/>
          </p:cNvSpPr>
          <p:nvPr userDrawn="1"/>
        </p:nvSpPr>
        <p:spPr bwMode="auto">
          <a:xfrm>
            <a:off x="10648111"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22" name="KSO_Shape"/>
          <p:cNvSpPr>
            <a:spLocks/>
          </p:cNvSpPr>
          <p:nvPr userDrawn="1"/>
        </p:nvSpPr>
        <p:spPr bwMode="auto">
          <a:xfrm>
            <a:off x="10199597"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23" name="KSO_Shape"/>
          <p:cNvSpPr>
            <a:spLocks/>
          </p:cNvSpPr>
          <p:nvPr userDrawn="1"/>
        </p:nvSpPr>
        <p:spPr bwMode="auto">
          <a:xfrm>
            <a:off x="9751083"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24" name="KSO_Shape"/>
          <p:cNvSpPr>
            <a:spLocks/>
          </p:cNvSpPr>
          <p:nvPr userDrawn="1"/>
        </p:nvSpPr>
        <p:spPr bwMode="auto">
          <a:xfrm>
            <a:off x="9302569"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自强不息，知行合一</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25" name="KSO_Shape"/>
          <p:cNvSpPr>
            <a:spLocks/>
          </p:cNvSpPr>
          <p:nvPr userDrawn="1"/>
        </p:nvSpPr>
        <p:spPr bwMode="auto">
          <a:xfrm>
            <a:off x="885405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554" y="6239148"/>
            <a:ext cx="1677474" cy="321218"/>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3907" t="6884" r="19955" b="4928"/>
          <a:stretch/>
        </p:blipFill>
        <p:spPr>
          <a:xfrm>
            <a:off x="2637716" y="6239534"/>
            <a:ext cx="321218" cy="321218"/>
          </a:xfrm>
          <a:prstGeom prst="ellipse">
            <a:avLst/>
          </a:prstGeom>
        </p:spPr>
      </p:pic>
      <p:sp>
        <p:nvSpPr>
          <p:cNvPr id="15" name="文本框 14"/>
          <p:cNvSpPr txBox="1"/>
          <p:nvPr userDrawn="1"/>
        </p:nvSpPr>
        <p:spPr>
          <a:xfrm>
            <a:off x="2896405" y="6229831"/>
            <a:ext cx="1393331" cy="384721"/>
          </a:xfrm>
          <a:prstGeom prst="rect">
            <a:avLst/>
          </a:prstGeom>
          <a:noFill/>
        </p:spPr>
        <p:txBody>
          <a:bodyPr wrap="none" rtlCol="0">
            <a:spAutoFit/>
          </a:bodyPr>
          <a:lstStyle/>
          <a:p>
            <a:r>
              <a:rPr lang="zh-CN" altLang="en-US" sz="1300" dirty="0">
                <a:solidFill>
                  <a:srgbClr val="004EA1"/>
                </a:solidFill>
                <a:latin typeface="华文行楷" panose="02010800040101010101" pitchFamily="2" charset="-122"/>
                <a:ea typeface="华文行楷" panose="02010800040101010101" pitchFamily="2" charset="-122"/>
              </a:rPr>
              <a:t>数学与统计学院</a:t>
            </a:r>
            <a:endParaRPr lang="en-US" altLang="zh-CN" sz="1300" dirty="0">
              <a:solidFill>
                <a:srgbClr val="004EA1"/>
              </a:solidFill>
              <a:latin typeface="华文行楷" panose="02010800040101010101" pitchFamily="2" charset="-122"/>
              <a:ea typeface="华文行楷" panose="02010800040101010101" pitchFamily="2" charset="-122"/>
            </a:endParaRPr>
          </a:p>
          <a:p>
            <a:pPr algn="l"/>
            <a:r>
              <a:rPr lang="en-US" altLang="zh-CN" sz="550" dirty="0">
                <a:solidFill>
                  <a:srgbClr val="004EA1"/>
                </a:solidFill>
                <a:latin typeface="等线" panose="02010600030101010101" pitchFamily="2" charset="-122"/>
                <a:ea typeface="等线" panose="02010600030101010101" pitchFamily="2" charset="-122"/>
              </a:rPr>
              <a:t>  School of Mathematics and Statistics</a:t>
            </a:r>
            <a:endParaRPr lang="zh-CN" altLang="en-US" sz="550" dirty="0">
              <a:solidFill>
                <a:srgbClr val="004EA1"/>
              </a:solidFill>
              <a:latin typeface="等线" panose="02010600030101010101" pitchFamily="2" charset="-122"/>
              <a:ea typeface="等线" panose="02010600030101010101" pitchFamily="2" charset="-122"/>
            </a:endParaRPr>
          </a:p>
        </p:txBody>
      </p:sp>
      <p:cxnSp>
        <p:nvCxnSpPr>
          <p:cNvPr id="17" name="直接连接符 16"/>
          <p:cNvCxnSpPr>
            <a:cxnSpLocks/>
          </p:cNvCxnSpPr>
          <p:nvPr userDrawn="1"/>
        </p:nvCxnSpPr>
        <p:spPr>
          <a:xfrm>
            <a:off x="2497872" y="6286884"/>
            <a:ext cx="0" cy="226518"/>
          </a:xfrm>
          <a:prstGeom prst="line">
            <a:avLst/>
          </a:prstGeom>
          <a:ln w="31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14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KSO_Shape"/>
          <p:cNvSpPr>
            <a:spLocks/>
          </p:cNvSpPr>
          <p:nvPr userDrawn="1"/>
        </p:nvSpPr>
        <p:spPr bwMode="auto">
          <a:xfrm>
            <a:off x="1109662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21" name="KSO_Shape"/>
          <p:cNvSpPr>
            <a:spLocks/>
          </p:cNvSpPr>
          <p:nvPr userDrawn="1"/>
        </p:nvSpPr>
        <p:spPr bwMode="auto">
          <a:xfrm>
            <a:off x="10648111"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22" name="KSO_Shape"/>
          <p:cNvSpPr>
            <a:spLocks/>
          </p:cNvSpPr>
          <p:nvPr userDrawn="1"/>
        </p:nvSpPr>
        <p:spPr bwMode="auto">
          <a:xfrm>
            <a:off x="10199597"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23" name="KSO_Shape"/>
          <p:cNvSpPr>
            <a:spLocks/>
          </p:cNvSpPr>
          <p:nvPr userDrawn="1"/>
        </p:nvSpPr>
        <p:spPr bwMode="auto">
          <a:xfrm>
            <a:off x="9751083"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24" name="KSO_Shape"/>
          <p:cNvSpPr>
            <a:spLocks/>
          </p:cNvSpPr>
          <p:nvPr userDrawn="1"/>
        </p:nvSpPr>
        <p:spPr bwMode="auto">
          <a:xfrm>
            <a:off x="9302569"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dirty="0"/>
              <a:t>自强不息，知行合一</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25" name="KSO_Shape"/>
          <p:cNvSpPr>
            <a:spLocks/>
          </p:cNvSpPr>
          <p:nvPr userDrawn="1"/>
        </p:nvSpPr>
        <p:spPr bwMode="auto">
          <a:xfrm>
            <a:off x="8854055" y="804863"/>
            <a:ext cx="400050" cy="400050"/>
          </a:xfrm>
          <a:custGeom>
            <a:avLst/>
            <a:gdLst>
              <a:gd name="connsiteX0" fmla="*/ 136525 w 338138"/>
              <a:gd name="connsiteY0" fmla="*/ 144463 h 338138"/>
              <a:gd name="connsiteX1" fmla="*/ 137841 w 338138"/>
              <a:gd name="connsiteY1" fmla="*/ 145781 h 338138"/>
              <a:gd name="connsiteX2" fmla="*/ 160216 w 338138"/>
              <a:gd name="connsiteY2" fmla="*/ 170822 h 338138"/>
              <a:gd name="connsiteX3" fmla="*/ 151003 w 338138"/>
              <a:gd name="connsiteY3" fmla="*/ 193226 h 338138"/>
              <a:gd name="connsiteX4" fmla="*/ 147054 w 338138"/>
              <a:gd name="connsiteY4" fmla="*/ 197180 h 338138"/>
              <a:gd name="connsiteX5" fmla="*/ 147054 w 338138"/>
              <a:gd name="connsiteY5" fmla="*/ 205088 h 338138"/>
              <a:gd name="connsiteX6" fmla="*/ 149687 w 338138"/>
              <a:gd name="connsiteY6" fmla="*/ 219585 h 338138"/>
              <a:gd name="connsiteX7" fmla="*/ 156267 w 338138"/>
              <a:gd name="connsiteY7" fmla="*/ 222221 h 338138"/>
              <a:gd name="connsiteX8" fmla="*/ 185222 w 338138"/>
              <a:gd name="connsiteY8" fmla="*/ 234082 h 338138"/>
              <a:gd name="connsiteX9" fmla="*/ 199700 w 338138"/>
              <a:gd name="connsiteY9" fmla="*/ 251215 h 338138"/>
              <a:gd name="connsiteX10" fmla="*/ 193119 w 338138"/>
              <a:gd name="connsiteY10" fmla="*/ 265712 h 338138"/>
              <a:gd name="connsiteX11" fmla="*/ 190487 w 338138"/>
              <a:gd name="connsiteY11" fmla="*/ 269666 h 338138"/>
              <a:gd name="connsiteX12" fmla="*/ 174693 w 338138"/>
              <a:gd name="connsiteY12" fmla="*/ 278891 h 338138"/>
              <a:gd name="connsiteX13" fmla="*/ 166796 w 338138"/>
              <a:gd name="connsiteY13" fmla="*/ 277574 h 338138"/>
              <a:gd name="connsiteX14" fmla="*/ 158900 w 338138"/>
              <a:gd name="connsiteY14" fmla="*/ 277574 h 338138"/>
              <a:gd name="connsiteX15" fmla="*/ 168113 w 338138"/>
              <a:gd name="connsiteY15" fmla="*/ 282845 h 338138"/>
              <a:gd name="connsiteX16" fmla="*/ 174693 w 338138"/>
              <a:gd name="connsiteY16" fmla="*/ 281527 h 338138"/>
              <a:gd name="connsiteX17" fmla="*/ 195751 w 338138"/>
              <a:gd name="connsiteY17" fmla="*/ 277574 h 338138"/>
              <a:gd name="connsiteX18" fmla="*/ 203648 w 338138"/>
              <a:gd name="connsiteY18" fmla="*/ 273620 h 338138"/>
              <a:gd name="connsiteX19" fmla="*/ 231287 w 338138"/>
              <a:gd name="connsiteY19" fmla="*/ 264394 h 338138"/>
              <a:gd name="connsiteX20" fmla="*/ 254978 w 338138"/>
              <a:gd name="connsiteY20" fmla="*/ 241990 h 338138"/>
              <a:gd name="connsiteX21" fmla="*/ 281300 w 338138"/>
              <a:gd name="connsiteY21" fmla="*/ 215631 h 338138"/>
              <a:gd name="connsiteX22" fmla="*/ 287881 w 338138"/>
              <a:gd name="connsiteY22" fmla="*/ 198498 h 338138"/>
              <a:gd name="connsiteX23" fmla="*/ 286565 w 338138"/>
              <a:gd name="connsiteY23" fmla="*/ 190590 h 338138"/>
              <a:gd name="connsiteX24" fmla="*/ 285249 w 338138"/>
              <a:gd name="connsiteY24" fmla="*/ 190590 h 338138"/>
              <a:gd name="connsiteX25" fmla="*/ 272087 w 338138"/>
              <a:gd name="connsiteY25" fmla="*/ 194544 h 338138"/>
              <a:gd name="connsiteX26" fmla="*/ 236552 w 338138"/>
              <a:gd name="connsiteY26" fmla="*/ 176093 h 338138"/>
              <a:gd name="connsiteX27" fmla="*/ 219442 w 338138"/>
              <a:gd name="connsiteY27" fmla="*/ 162914 h 338138"/>
              <a:gd name="connsiteX28" fmla="*/ 210229 w 338138"/>
              <a:gd name="connsiteY28" fmla="*/ 158960 h 338138"/>
              <a:gd name="connsiteX29" fmla="*/ 189171 w 338138"/>
              <a:gd name="connsiteY29" fmla="*/ 153689 h 338138"/>
              <a:gd name="connsiteX30" fmla="*/ 181274 w 338138"/>
              <a:gd name="connsiteY30" fmla="*/ 153689 h 338138"/>
              <a:gd name="connsiteX31" fmla="*/ 176009 w 338138"/>
              <a:gd name="connsiteY31" fmla="*/ 153689 h 338138"/>
              <a:gd name="connsiteX32" fmla="*/ 136525 w 338138"/>
              <a:gd name="connsiteY32" fmla="*/ 144463 h 338138"/>
              <a:gd name="connsiteX33" fmla="*/ 169532 w 338138"/>
              <a:gd name="connsiteY33" fmla="*/ 12700 h 338138"/>
              <a:gd name="connsiteX34" fmla="*/ 55563 w 338138"/>
              <a:gd name="connsiteY34" fmla="*/ 60122 h 338138"/>
              <a:gd name="connsiteX35" fmla="*/ 56888 w 338138"/>
              <a:gd name="connsiteY35" fmla="*/ 77247 h 338138"/>
              <a:gd name="connsiteX36" fmla="*/ 66164 w 338138"/>
              <a:gd name="connsiteY36" fmla="*/ 98324 h 338138"/>
              <a:gd name="connsiteX37" fmla="*/ 75441 w 338138"/>
              <a:gd name="connsiteY37" fmla="*/ 119400 h 338138"/>
              <a:gd name="connsiteX38" fmla="*/ 93994 w 338138"/>
              <a:gd name="connsiteY38" fmla="*/ 133890 h 338138"/>
              <a:gd name="connsiteX39" fmla="*/ 100620 w 338138"/>
              <a:gd name="connsiteY39" fmla="*/ 133890 h 338138"/>
              <a:gd name="connsiteX40" fmla="*/ 113872 w 338138"/>
              <a:gd name="connsiteY40" fmla="*/ 133890 h 338138"/>
              <a:gd name="connsiteX41" fmla="*/ 121824 w 338138"/>
              <a:gd name="connsiteY41" fmla="*/ 136525 h 338138"/>
              <a:gd name="connsiteX42" fmla="*/ 96644 w 338138"/>
              <a:gd name="connsiteY42" fmla="*/ 98324 h 338138"/>
              <a:gd name="connsiteX43" fmla="*/ 104596 w 338138"/>
              <a:gd name="connsiteY43" fmla="*/ 93054 h 338138"/>
              <a:gd name="connsiteX44" fmla="*/ 109897 w 338138"/>
              <a:gd name="connsiteY44" fmla="*/ 95689 h 338138"/>
              <a:gd name="connsiteX45" fmla="*/ 112547 w 338138"/>
              <a:gd name="connsiteY45" fmla="*/ 95689 h 338138"/>
              <a:gd name="connsiteX46" fmla="*/ 119173 w 338138"/>
              <a:gd name="connsiteY46" fmla="*/ 95689 h 338138"/>
              <a:gd name="connsiteX47" fmla="*/ 125799 w 338138"/>
              <a:gd name="connsiteY47" fmla="*/ 95689 h 338138"/>
              <a:gd name="connsiteX48" fmla="*/ 148328 w 338138"/>
              <a:gd name="connsiteY48" fmla="*/ 102275 h 338138"/>
              <a:gd name="connsiteX49" fmla="*/ 148328 w 338138"/>
              <a:gd name="connsiteY49" fmla="*/ 112814 h 338138"/>
              <a:gd name="connsiteX50" fmla="*/ 148328 w 338138"/>
              <a:gd name="connsiteY50" fmla="*/ 114131 h 338138"/>
              <a:gd name="connsiteX51" fmla="*/ 156280 w 338138"/>
              <a:gd name="connsiteY51" fmla="*/ 115448 h 338138"/>
              <a:gd name="connsiteX52" fmla="*/ 165556 w 338138"/>
              <a:gd name="connsiteY52" fmla="*/ 112814 h 338138"/>
              <a:gd name="connsiteX53" fmla="*/ 165556 w 338138"/>
              <a:gd name="connsiteY53" fmla="*/ 108862 h 338138"/>
              <a:gd name="connsiteX54" fmla="*/ 166882 w 338138"/>
              <a:gd name="connsiteY54" fmla="*/ 100958 h 338138"/>
              <a:gd name="connsiteX55" fmla="*/ 166882 w 338138"/>
              <a:gd name="connsiteY55" fmla="*/ 93054 h 338138"/>
              <a:gd name="connsiteX56" fmla="*/ 166882 w 338138"/>
              <a:gd name="connsiteY56" fmla="*/ 74612 h 338138"/>
              <a:gd name="connsiteX57" fmla="*/ 173508 w 338138"/>
              <a:gd name="connsiteY57" fmla="*/ 64074 h 338138"/>
              <a:gd name="connsiteX58" fmla="*/ 174833 w 338138"/>
              <a:gd name="connsiteY58" fmla="*/ 64074 h 338138"/>
              <a:gd name="connsiteX59" fmla="*/ 188085 w 338138"/>
              <a:gd name="connsiteY59" fmla="*/ 57488 h 338138"/>
              <a:gd name="connsiteX60" fmla="*/ 201337 w 338138"/>
              <a:gd name="connsiteY60" fmla="*/ 50901 h 338138"/>
              <a:gd name="connsiteX61" fmla="*/ 202662 w 338138"/>
              <a:gd name="connsiteY61" fmla="*/ 49584 h 338138"/>
              <a:gd name="connsiteX62" fmla="*/ 207963 w 338138"/>
              <a:gd name="connsiteY62" fmla="*/ 46949 h 338138"/>
              <a:gd name="connsiteX63" fmla="*/ 207963 w 338138"/>
              <a:gd name="connsiteY63" fmla="*/ 44315 h 338138"/>
              <a:gd name="connsiteX64" fmla="*/ 207963 w 338138"/>
              <a:gd name="connsiteY64" fmla="*/ 41680 h 338138"/>
              <a:gd name="connsiteX65" fmla="*/ 206638 w 338138"/>
              <a:gd name="connsiteY65" fmla="*/ 33776 h 338138"/>
              <a:gd name="connsiteX66" fmla="*/ 188085 w 338138"/>
              <a:gd name="connsiteY66" fmla="*/ 27190 h 338138"/>
              <a:gd name="connsiteX67" fmla="*/ 173508 w 338138"/>
              <a:gd name="connsiteY67" fmla="*/ 12700 h 338138"/>
              <a:gd name="connsiteX68" fmla="*/ 169532 w 338138"/>
              <a:gd name="connsiteY68" fmla="*/ 12700 h 338138"/>
              <a:gd name="connsiteX69" fmla="*/ 166428 w 338138"/>
              <a:gd name="connsiteY69" fmla="*/ 0 h 338138"/>
              <a:gd name="connsiteX70" fmla="*/ 176994 w 338138"/>
              <a:gd name="connsiteY70" fmla="*/ 0 h 338138"/>
              <a:gd name="connsiteX71" fmla="*/ 180957 w 338138"/>
              <a:gd name="connsiteY71" fmla="*/ 1321 h 338138"/>
              <a:gd name="connsiteX72" fmla="*/ 186240 w 338138"/>
              <a:gd name="connsiteY72" fmla="*/ 1321 h 338138"/>
              <a:gd name="connsiteX73" fmla="*/ 188882 w 338138"/>
              <a:gd name="connsiteY73" fmla="*/ 1321 h 338138"/>
              <a:gd name="connsiteX74" fmla="*/ 194165 w 338138"/>
              <a:gd name="connsiteY74" fmla="*/ 2642 h 338138"/>
              <a:gd name="connsiteX75" fmla="*/ 196807 w 338138"/>
              <a:gd name="connsiteY75" fmla="*/ 2642 h 338138"/>
              <a:gd name="connsiteX76" fmla="*/ 203411 w 338138"/>
              <a:gd name="connsiteY76" fmla="*/ 3962 h 338138"/>
              <a:gd name="connsiteX77" fmla="*/ 338138 w 338138"/>
              <a:gd name="connsiteY77" fmla="*/ 169069 h 338138"/>
              <a:gd name="connsiteX78" fmla="*/ 338138 w 338138"/>
              <a:gd name="connsiteY78" fmla="*/ 173032 h 338138"/>
              <a:gd name="connsiteX79" fmla="*/ 338138 w 338138"/>
              <a:gd name="connsiteY79" fmla="*/ 176994 h 338138"/>
              <a:gd name="connsiteX80" fmla="*/ 336817 w 338138"/>
              <a:gd name="connsiteY80" fmla="*/ 182278 h 338138"/>
              <a:gd name="connsiteX81" fmla="*/ 336817 w 338138"/>
              <a:gd name="connsiteY81" fmla="*/ 186240 h 338138"/>
              <a:gd name="connsiteX82" fmla="*/ 336817 w 338138"/>
              <a:gd name="connsiteY82" fmla="*/ 191524 h 338138"/>
              <a:gd name="connsiteX83" fmla="*/ 335497 w 338138"/>
              <a:gd name="connsiteY83" fmla="*/ 194165 h 338138"/>
              <a:gd name="connsiteX84" fmla="*/ 335497 w 338138"/>
              <a:gd name="connsiteY84" fmla="*/ 199449 h 338138"/>
              <a:gd name="connsiteX85" fmla="*/ 334176 w 338138"/>
              <a:gd name="connsiteY85" fmla="*/ 202090 h 338138"/>
              <a:gd name="connsiteX86" fmla="*/ 334176 w 338138"/>
              <a:gd name="connsiteY86" fmla="*/ 207374 h 338138"/>
              <a:gd name="connsiteX87" fmla="*/ 332855 w 338138"/>
              <a:gd name="connsiteY87" fmla="*/ 211336 h 338138"/>
              <a:gd name="connsiteX88" fmla="*/ 331534 w 338138"/>
              <a:gd name="connsiteY88" fmla="*/ 215299 h 338138"/>
              <a:gd name="connsiteX89" fmla="*/ 330213 w 338138"/>
              <a:gd name="connsiteY89" fmla="*/ 219261 h 338138"/>
              <a:gd name="connsiteX90" fmla="*/ 328892 w 338138"/>
              <a:gd name="connsiteY90" fmla="*/ 221903 h 338138"/>
              <a:gd name="connsiteX91" fmla="*/ 327571 w 338138"/>
              <a:gd name="connsiteY91" fmla="*/ 227187 h 338138"/>
              <a:gd name="connsiteX92" fmla="*/ 326251 w 338138"/>
              <a:gd name="connsiteY92" fmla="*/ 229828 h 338138"/>
              <a:gd name="connsiteX93" fmla="*/ 324930 w 338138"/>
              <a:gd name="connsiteY93" fmla="*/ 233791 h 338138"/>
              <a:gd name="connsiteX94" fmla="*/ 323609 w 338138"/>
              <a:gd name="connsiteY94" fmla="*/ 237753 h 338138"/>
              <a:gd name="connsiteX95" fmla="*/ 322288 w 338138"/>
              <a:gd name="connsiteY95" fmla="*/ 241716 h 338138"/>
              <a:gd name="connsiteX96" fmla="*/ 319646 w 338138"/>
              <a:gd name="connsiteY96" fmla="*/ 246999 h 338138"/>
              <a:gd name="connsiteX97" fmla="*/ 318325 w 338138"/>
              <a:gd name="connsiteY97" fmla="*/ 248320 h 338138"/>
              <a:gd name="connsiteX98" fmla="*/ 314363 w 338138"/>
              <a:gd name="connsiteY98" fmla="*/ 254924 h 338138"/>
              <a:gd name="connsiteX99" fmla="*/ 314363 w 338138"/>
              <a:gd name="connsiteY99" fmla="*/ 256245 h 338138"/>
              <a:gd name="connsiteX100" fmla="*/ 169069 w 338138"/>
              <a:gd name="connsiteY100" fmla="*/ 338138 h 338138"/>
              <a:gd name="connsiteX101" fmla="*/ 0 w 338138"/>
              <a:gd name="connsiteY101" fmla="*/ 169069 h 338138"/>
              <a:gd name="connsiteX102" fmla="*/ 0 w 338138"/>
              <a:gd name="connsiteY102" fmla="*/ 161144 h 338138"/>
              <a:gd name="connsiteX103" fmla="*/ 0 w 338138"/>
              <a:gd name="connsiteY103" fmla="*/ 159823 h 338138"/>
              <a:gd name="connsiteX104" fmla="*/ 1321 w 338138"/>
              <a:gd name="connsiteY104" fmla="*/ 151898 h 338138"/>
              <a:gd name="connsiteX105" fmla="*/ 1321 w 338138"/>
              <a:gd name="connsiteY105" fmla="*/ 150577 h 338138"/>
              <a:gd name="connsiteX106" fmla="*/ 2641 w 338138"/>
              <a:gd name="connsiteY106" fmla="*/ 143973 h 338138"/>
              <a:gd name="connsiteX107" fmla="*/ 2641 w 338138"/>
              <a:gd name="connsiteY107" fmla="*/ 141331 h 338138"/>
              <a:gd name="connsiteX108" fmla="*/ 3962 w 338138"/>
              <a:gd name="connsiteY108" fmla="*/ 136048 h 338138"/>
              <a:gd name="connsiteX109" fmla="*/ 3962 w 338138"/>
              <a:gd name="connsiteY109" fmla="*/ 133406 h 338138"/>
              <a:gd name="connsiteX110" fmla="*/ 5283 w 338138"/>
              <a:gd name="connsiteY110" fmla="*/ 128122 h 338138"/>
              <a:gd name="connsiteX111" fmla="*/ 6604 w 338138"/>
              <a:gd name="connsiteY111" fmla="*/ 125481 h 338138"/>
              <a:gd name="connsiteX112" fmla="*/ 7925 w 338138"/>
              <a:gd name="connsiteY112" fmla="*/ 120197 h 338138"/>
              <a:gd name="connsiteX113" fmla="*/ 7925 w 338138"/>
              <a:gd name="connsiteY113" fmla="*/ 116235 h 338138"/>
              <a:gd name="connsiteX114" fmla="*/ 9246 w 338138"/>
              <a:gd name="connsiteY114" fmla="*/ 112272 h 338138"/>
              <a:gd name="connsiteX115" fmla="*/ 11887 w 338138"/>
              <a:gd name="connsiteY115" fmla="*/ 108310 h 338138"/>
              <a:gd name="connsiteX116" fmla="*/ 13208 w 338138"/>
              <a:gd name="connsiteY116" fmla="*/ 105668 h 338138"/>
              <a:gd name="connsiteX117" fmla="*/ 14529 w 338138"/>
              <a:gd name="connsiteY117" fmla="*/ 101705 h 338138"/>
              <a:gd name="connsiteX118" fmla="*/ 15850 w 338138"/>
              <a:gd name="connsiteY118" fmla="*/ 97743 h 338138"/>
              <a:gd name="connsiteX119" fmla="*/ 18492 w 338138"/>
              <a:gd name="connsiteY119" fmla="*/ 93780 h 338138"/>
              <a:gd name="connsiteX120" fmla="*/ 19813 w 338138"/>
              <a:gd name="connsiteY120" fmla="*/ 91139 h 338138"/>
              <a:gd name="connsiteX121" fmla="*/ 22454 w 338138"/>
              <a:gd name="connsiteY121" fmla="*/ 85855 h 338138"/>
              <a:gd name="connsiteX122" fmla="*/ 22454 w 338138"/>
              <a:gd name="connsiteY122" fmla="*/ 84534 h 338138"/>
              <a:gd name="connsiteX123" fmla="*/ 26417 w 338138"/>
              <a:gd name="connsiteY123" fmla="*/ 79251 h 338138"/>
              <a:gd name="connsiteX124" fmla="*/ 26417 w 338138"/>
              <a:gd name="connsiteY124" fmla="*/ 77930 h 338138"/>
              <a:gd name="connsiteX125" fmla="*/ 30379 w 338138"/>
              <a:gd name="connsiteY125" fmla="*/ 72647 h 338138"/>
              <a:gd name="connsiteX126" fmla="*/ 31700 w 338138"/>
              <a:gd name="connsiteY126" fmla="*/ 71326 h 338138"/>
              <a:gd name="connsiteX127" fmla="*/ 35663 w 338138"/>
              <a:gd name="connsiteY127" fmla="*/ 66042 h 338138"/>
              <a:gd name="connsiteX128" fmla="*/ 40946 w 338138"/>
              <a:gd name="connsiteY128" fmla="*/ 59438 h 338138"/>
              <a:gd name="connsiteX129" fmla="*/ 46230 w 338138"/>
              <a:gd name="connsiteY129" fmla="*/ 52834 h 338138"/>
              <a:gd name="connsiteX130" fmla="*/ 59438 w 338138"/>
              <a:gd name="connsiteY130" fmla="*/ 38305 h 338138"/>
              <a:gd name="connsiteX131" fmla="*/ 59438 w 338138"/>
              <a:gd name="connsiteY131" fmla="*/ 40946 h 338138"/>
              <a:gd name="connsiteX132" fmla="*/ 166428 w 338138"/>
              <a:gd name="connsiteY13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8138" h="338138">
                <a:moveTo>
                  <a:pt x="136525" y="144463"/>
                </a:moveTo>
                <a:cubicBezTo>
                  <a:pt x="137841" y="144463"/>
                  <a:pt x="137841" y="145781"/>
                  <a:pt x="137841" y="145781"/>
                </a:cubicBezTo>
                <a:cubicBezTo>
                  <a:pt x="148370" y="148417"/>
                  <a:pt x="158900" y="157642"/>
                  <a:pt x="160216" y="170822"/>
                </a:cubicBezTo>
                <a:cubicBezTo>
                  <a:pt x="161532" y="185319"/>
                  <a:pt x="157583" y="189273"/>
                  <a:pt x="151003" y="193226"/>
                </a:cubicBezTo>
                <a:cubicBezTo>
                  <a:pt x="149687" y="194544"/>
                  <a:pt x="148370" y="195862"/>
                  <a:pt x="147054" y="197180"/>
                </a:cubicBezTo>
                <a:cubicBezTo>
                  <a:pt x="145738" y="198498"/>
                  <a:pt x="145738" y="198498"/>
                  <a:pt x="147054" y="205088"/>
                </a:cubicBezTo>
                <a:cubicBezTo>
                  <a:pt x="148370" y="209041"/>
                  <a:pt x="149687" y="214313"/>
                  <a:pt x="149687" y="219585"/>
                </a:cubicBezTo>
                <a:cubicBezTo>
                  <a:pt x="149687" y="220903"/>
                  <a:pt x="153635" y="220903"/>
                  <a:pt x="156267" y="222221"/>
                </a:cubicBezTo>
                <a:cubicBezTo>
                  <a:pt x="162848" y="223539"/>
                  <a:pt x="173377" y="226174"/>
                  <a:pt x="185222" y="234082"/>
                </a:cubicBezTo>
                <a:cubicBezTo>
                  <a:pt x="194435" y="239354"/>
                  <a:pt x="198384" y="245943"/>
                  <a:pt x="199700" y="251215"/>
                </a:cubicBezTo>
                <a:cubicBezTo>
                  <a:pt x="201016" y="257805"/>
                  <a:pt x="195751" y="263076"/>
                  <a:pt x="193119" y="265712"/>
                </a:cubicBezTo>
                <a:cubicBezTo>
                  <a:pt x="191803" y="267030"/>
                  <a:pt x="190487" y="268348"/>
                  <a:pt x="190487" y="269666"/>
                </a:cubicBezTo>
                <a:cubicBezTo>
                  <a:pt x="186538" y="278891"/>
                  <a:pt x="177325" y="278891"/>
                  <a:pt x="174693" y="278891"/>
                </a:cubicBezTo>
                <a:cubicBezTo>
                  <a:pt x="172061" y="278891"/>
                  <a:pt x="169429" y="278891"/>
                  <a:pt x="166796" y="277574"/>
                </a:cubicBezTo>
                <a:cubicBezTo>
                  <a:pt x="164164" y="277574"/>
                  <a:pt x="161532" y="277574"/>
                  <a:pt x="158900" y="277574"/>
                </a:cubicBezTo>
                <a:cubicBezTo>
                  <a:pt x="160216" y="278891"/>
                  <a:pt x="164164" y="284163"/>
                  <a:pt x="168113" y="282845"/>
                </a:cubicBezTo>
                <a:cubicBezTo>
                  <a:pt x="170745" y="282845"/>
                  <a:pt x="172061" y="282845"/>
                  <a:pt x="174693" y="281527"/>
                </a:cubicBezTo>
                <a:cubicBezTo>
                  <a:pt x="181274" y="280209"/>
                  <a:pt x="189171" y="280209"/>
                  <a:pt x="195751" y="277574"/>
                </a:cubicBezTo>
                <a:cubicBezTo>
                  <a:pt x="198384" y="276256"/>
                  <a:pt x="201016" y="274938"/>
                  <a:pt x="203648" y="273620"/>
                </a:cubicBezTo>
                <a:cubicBezTo>
                  <a:pt x="211545" y="270984"/>
                  <a:pt x="220758" y="267030"/>
                  <a:pt x="231287" y="264394"/>
                </a:cubicBezTo>
                <a:cubicBezTo>
                  <a:pt x="237868" y="263076"/>
                  <a:pt x="247081" y="252533"/>
                  <a:pt x="254978" y="241990"/>
                </a:cubicBezTo>
                <a:cubicBezTo>
                  <a:pt x="262874" y="231446"/>
                  <a:pt x="272087" y="220903"/>
                  <a:pt x="281300" y="215631"/>
                </a:cubicBezTo>
                <a:cubicBezTo>
                  <a:pt x="290513" y="209041"/>
                  <a:pt x="289197" y="205088"/>
                  <a:pt x="287881" y="198498"/>
                </a:cubicBezTo>
                <a:cubicBezTo>
                  <a:pt x="287881" y="195862"/>
                  <a:pt x="286565" y="193226"/>
                  <a:pt x="286565" y="190590"/>
                </a:cubicBezTo>
                <a:cubicBezTo>
                  <a:pt x="286565" y="190590"/>
                  <a:pt x="285249" y="190590"/>
                  <a:pt x="285249" y="190590"/>
                </a:cubicBezTo>
                <a:cubicBezTo>
                  <a:pt x="281300" y="191908"/>
                  <a:pt x="277352" y="194544"/>
                  <a:pt x="272087" y="194544"/>
                </a:cubicBezTo>
                <a:cubicBezTo>
                  <a:pt x="260242" y="194544"/>
                  <a:pt x="253661" y="191908"/>
                  <a:pt x="236552" y="176093"/>
                </a:cubicBezTo>
                <a:cubicBezTo>
                  <a:pt x="226023" y="165550"/>
                  <a:pt x="224706" y="165550"/>
                  <a:pt x="219442" y="162914"/>
                </a:cubicBezTo>
                <a:cubicBezTo>
                  <a:pt x="218126" y="161596"/>
                  <a:pt x="215493" y="160278"/>
                  <a:pt x="210229" y="158960"/>
                </a:cubicBezTo>
                <a:cubicBezTo>
                  <a:pt x="204964" y="155007"/>
                  <a:pt x="197068" y="153689"/>
                  <a:pt x="189171" y="153689"/>
                </a:cubicBezTo>
                <a:cubicBezTo>
                  <a:pt x="185222" y="153689"/>
                  <a:pt x="183906" y="153689"/>
                  <a:pt x="181274" y="153689"/>
                </a:cubicBezTo>
                <a:cubicBezTo>
                  <a:pt x="179958" y="153689"/>
                  <a:pt x="177325" y="153689"/>
                  <a:pt x="176009" y="153689"/>
                </a:cubicBezTo>
                <a:cubicBezTo>
                  <a:pt x="170745" y="153689"/>
                  <a:pt x="153635" y="152371"/>
                  <a:pt x="136525" y="144463"/>
                </a:cubicBezTo>
                <a:close/>
                <a:moveTo>
                  <a:pt x="169532" y="12700"/>
                </a:moveTo>
                <a:cubicBezTo>
                  <a:pt x="124474" y="12700"/>
                  <a:pt x="84718" y="31142"/>
                  <a:pt x="55563" y="60122"/>
                </a:cubicBezTo>
                <a:cubicBezTo>
                  <a:pt x="55563" y="66709"/>
                  <a:pt x="55563" y="71978"/>
                  <a:pt x="56888" y="77247"/>
                </a:cubicBezTo>
                <a:cubicBezTo>
                  <a:pt x="63514" y="91737"/>
                  <a:pt x="64839" y="94372"/>
                  <a:pt x="66164" y="98324"/>
                </a:cubicBezTo>
                <a:cubicBezTo>
                  <a:pt x="68815" y="100958"/>
                  <a:pt x="70140" y="104910"/>
                  <a:pt x="75441" y="119400"/>
                </a:cubicBezTo>
                <a:cubicBezTo>
                  <a:pt x="80742" y="132573"/>
                  <a:pt x="87368" y="133890"/>
                  <a:pt x="93994" y="133890"/>
                </a:cubicBezTo>
                <a:cubicBezTo>
                  <a:pt x="96644" y="133890"/>
                  <a:pt x="97970" y="133890"/>
                  <a:pt x="100620" y="133890"/>
                </a:cubicBezTo>
                <a:cubicBezTo>
                  <a:pt x="105921" y="133890"/>
                  <a:pt x="109897" y="132573"/>
                  <a:pt x="113872" y="133890"/>
                </a:cubicBezTo>
                <a:cubicBezTo>
                  <a:pt x="116523" y="135208"/>
                  <a:pt x="119173" y="135208"/>
                  <a:pt x="121824" y="136525"/>
                </a:cubicBezTo>
                <a:cubicBezTo>
                  <a:pt x="105921" y="124669"/>
                  <a:pt x="87368" y="112814"/>
                  <a:pt x="96644" y="98324"/>
                </a:cubicBezTo>
                <a:cubicBezTo>
                  <a:pt x="99295" y="94372"/>
                  <a:pt x="100620" y="93054"/>
                  <a:pt x="104596" y="93054"/>
                </a:cubicBezTo>
                <a:cubicBezTo>
                  <a:pt x="105921" y="93054"/>
                  <a:pt x="108571" y="93054"/>
                  <a:pt x="109897" y="95689"/>
                </a:cubicBezTo>
                <a:cubicBezTo>
                  <a:pt x="109897" y="95689"/>
                  <a:pt x="109897" y="95689"/>
                  <a:pt x="112547" y="95689"/>
                </a:cubicBezTo>
                <a:cubicBezTo>
                  <a:pt x="115198" y="95689"/>
                  <a:pt x="116523" y="95689"/>
                  <a:pt x="119173" y="95689"/>
                </a:cubicBezTo>
                <a:cubicBezTo>
                  <a:pt x="121824" y="95689"/>
                  <a:pt x="123149" y="95689"/>
                  <a:pt x="125799" y="95689"/>
                </a:cubicBezTo>
                <a:cubicBezTo>
                  <a:pt x="133751" y="95689"/>
                  <a:pt x="143028" y="97006"/>
                  <a:pt x="148328" y="102275"/>
                </a:cubicBezTo>
                <a:cubicBezTo>
                  <a:pt x="150979" y="106227"/>
                  <a:pt x="149654" y="110179"/>
                  <a:pt x="148328" y="112814"/>
                </a:cubicBezTo>
                <a:cubicBezTo>
                  <a:pt x="148328" y="112814"/>
                  <a:pt x="148328" y="112814"/>
                  <a:pt x="148328" y="114131"/>
                </a:cubicBezTo>
                <a:cubicBezTo>
                  <a:pt x="149654" y="114131"/>
                  <a:pt x="152304" y="115448"/>
                  <a:pt x="156280" y="115448"/>
                </a:cubicBezTo>
                <a:cubicBezTo>
                  <a:pt x="160255" y="115448"/>
                  <a:pt x="164231" y="114131"/>
                  <a:pt x="165556" y="112814"/>
                </a:cubicBezTo>
                <a:cubicBezTo>
                  <a:pt x="165556" y="111496"/>
                  <a:pt x="165556" y="110179"/>
                  <a:pt x="165556" y="108862"/>
                </a:cubicBezTo>
                <a:cubicBezTo>
                  <a:pt x="165556" y="106227"/>
                  <a:pt x="166882" y="103593"/>
                  <a:pt x="166882" y="100958"/>
                </a:cubicBezTo>
                <a:cubicBezTo>
                  <a:pt x="166882" y="98324"/>
                  <a:pt x="166882" y="95689"/>
                  <a:pt x="166882" y="93054"/>
                </a:cubicBezTo>
                <a:cubicBezTo>
                  <a:pt x="166882" y="87785"/>
                  <a:pt x="165556" y="82516"/>
                  <a:pt x="166882" y="74612"/>
                </a:cubicBezTo>
                <a:cubicBezTo>
                  <a:pt x="168207" y="68026"/>
                  <a:pt x="168207" y="64074"/>
                  <a:pt x="173508" y="64074"/>
                </a:cubicBezTo>
                <a:cubicBezTo>
                  <a:pt x="173508" y="64074"/>
                  <a:pt x="173508" y="64074"/>
                  <a:pt x="174833" y="64074"/>
                </a:cubicBezTo>
                <a:cubicBezTo>
                  <a:pt x="177483" y="61440"/>
                  <a:pt x="182784" y="60122"/>
                  <a:pt x="188085" y="57488"/>
                </a:cubicBezTo>
                <a:cubicBezTo>
                  <a:pt x="192061" y="56170"/>
                  <a:pt x="197362" y="53536"/>
                  <a:pt x="201337" y="50901"/>
                </a:cubicBezTo>
                <a:cubicBezTo>
                  <a:pt x="201337" y="50901"/>
                  <a:pt x="201337" y="50901"/>
                  <a:pt x="202662" y="49584"/>
                </a:cubicBezTo>
                <a:cubicBezTo>
                  <a:pt x="205313" y="48267"/>
                  <a:pt x="207963" y="48267"/>
                  <a:pt x="207963" y="46949"/>
                </a:cubicBezTo>
                <a:cubicBezTo>
                  <a:pt x="207963" y="46949"/>
                  <a:pt x="207963" y="45632"/>
                  <a:pt x="207963" y="44315"/>
                </a:cubicBezTo>
                <a:cubicBezTo>
                  <a:pt x="207963" y="44315"/>
                  <a:pt x="207963" y="42997"/>
                  <a:pt x="207963" y="41680"/>
                </a:cubicBezTo>
                <a:cubicBezTo>
                  <a:pt x="206638" y="39046"/>
                  <a:pt x="206638" y="36411"/>
                  <a:pt x="206638" y="33776"/>
                </a:cubicBezTo>
                <a:cubicBezTo>
                  <a:pt x="200012" y="31142"/>
                  <a:pt x="190735" y="27190"/>
                  <a:pt x="188085" y="27190"/>
                </a:cubicBezTo>
                <a:cubicBezTo>
                  <a:pt x="182784" y="25873"/>
                  <a:pt x="177483" y="17969"/>
                  <a:pt x="173508" y="12700"/>
                </a:cubicBezTo>
                <a:cubicBezTo>
                  <a:pt x="172182" y="12700"/>
                  <a:pt x="170857" y="12700"/>
                  <a:pt x="169532" y="12700"/>
                </a:cubicBezTo>
                <a:close/>
                <a:moveTo>
                  <a:pt x="166428" y="0"/>
                </a:moveTo>
                <a:cubicBezTo>
                  <a:pt x="166428" y="0"/>
                  <a:pt x="166428" y="0"/>
                  <a:pt x="176994" y="0"/>
                </a:cubicBezTo>
                <a:cubicBezTo>
                  <a:pt x="178315" y="0"/>
                  <a:pt x="179636" y="1321"/>
                  <a:pt x="180957" y="1321"/>
                </a:cubicBezTo>
                <a:cubicBezTo>
                  <a:pt x="182278" y="1321"/>
                  <a:pt x="183599" y="1321"/>
                  <a:pt x="186240" y="1321"/>
                </a:cubicBezTo>
                <a:cubicBezTo>
                  <a:pt x="186240" y="1321"/>
                  <a:pt x="187561" y="1321"/>
                  <a:pt x="188882" y="1321"/>
                </a:cubicBezTo>
                <a:cubicBezTo>
                  <a:pt x="190203" y="1321"/>
                  <a:pt x="192845" y="1321"/>
                  <a:pt x="194165" y="2642"/>
                </a:cubicBezTo>
                <a:cubicBezTo>
                  <a:pt x="195486" y="2642"/>
                  <a:pt x="195486" y="2642"/>
                  <a:pt x="196807" y="2642"/>
                </a:cubicBezTo>
                <a:cubicBezTo>
                  <a:pt x="198128" y="2642"/>
                  <a:pt x="200770" y="2642"/>
                  <a:pt x="203411" y="3962"/>
                </a:cubicBezTo>
                <a:cubicBezTo>
                  <a:pt x="280021" y="19813"/>
                  <a:pt x="338138" y="87176"/>
                  <a:pt x="338138" y="169069"/>
                </a:cubicBezTo>
                <a:cubicBezTo>
                  <a:pt x="338138" y="170390"/>
                  <a:pt x="338138" y="171711"/>
                  <a:pt x="338138" y="173032"/>
                </a:cubicBezTo>
                <a:cubicBezTo>
                  <a:pt x="338138" y="174353"/>
                  <a:pt x="338138" y="175673"/>
                  <a:pt x="338138" y="176994"/>
                </a:cubicBezTo>
                <a:cubicBezTo>
                  <a:pt x="338138" y="179636"/>
                  <a:pt x="338138" y="180957"/>
                  <a:pt x="336817" y="182278"/>
                </a:cubicBezTo>
                <a:cubicBezTo>
                  <a:pt x="336817" y="183599"/>
                  <a:pt x="336817" y="184919"/>
                  <a:pt x="336817" y="186240"/>
                </a:cubicBezTo>
                <a:cubicBezTo>
                  <a:pt x="336817" y="187561"/>
                  <a:pt x="336817" y="188882"/>
                  <a:pt x="336817" y="191524"/>
                </a:cubicBezTo>
                <a:cubicBezTo>
                  <a:pt x="336817" y="192844"/>
                  <a:pt x="336817" y="192844"/>
                  <a:pt x="335497" y="194165"/>
                </a:cubicBezTo>
                <a:cubicBezTo>
                  <a:pt x="335497" y="195486"/>
                  <a:pt x="335497" y="198128"/>
                  <a:pt x="335497" y="199449"/>
                </a:cubicBezTo>
                <a:cubicBezTo>
                  <a:pt x="335497" y="200770"/>
                  <a:pt x="335497" y="202090"/>
                  <a:pt x="334176" y="202090"/>
                </a:cubicBezTo>
                <a:cubicBezTo>
                  <a:pt x="334176" y="203411"/>
                  <a:pt x="334176" y="206053"/>
                  <a:pt x="334176" y="207374"/>
                </a:cubicBezTo>
                <a:cubicBezTo>
                  <a:pt x="332855" y="208695"/>
                  <a:pt x="332855" y="210016"/>
                  <a:pt x="332855" y="211336"/>
                </a:cubicBezTo>
                <a:cubicBezTo>
                  <a:pt x="332855" y="212657"/>
                  <a:pt x="331534" y="213978"/>
                  <a:pt x="331534" y="215299"/>
                </a:cubicBezTo>
                <a:cubicBezTo>
                  <a:pt x="331534" y="216620"/>
                  <a:pt x="331534" y="217941"/>
                  <a:pt x="330213" y="219261"/>
                </a:cubicBezTo>
                <a:cubicBezTo>
                  <a:pt x="330213" y="220582"/>
                  <a:pt x="330213" y="220582"/>
                  <a:pt x="328892" y="221903"/>
                </a:cubicBezTo>
                <a:cubicBezTo>
                  <a:pt x="328892" y="223224"/>
                  <a:pt x="328892" y="225866"/>
                  <a:pt x="327571" y="227187"/>
                </a:cubicBezTo>
                <a:cubicBezTo>
                  <a:pt x="327571" y="228507"/>
                  <a:pt x="327571" y="228507"/>
                  <a:pt x="326251" y="229828"/>
                </a:cubicBezTo>
                <a:cubicBezTo>
                  <a:pt x="326251" y="231149"/>
                  <a:pt x="324930" y="232470"/>
                  <a:pt x="324930" y="233791"/>
                </a:cubicBezTo>
                <a:cubicBezTo>
                  <a:pt x="324930" y="235112"/>
                  <a:pt x="323609" y="236433"/>
                  <a:pt x="323609" y="237753"/>
                </a:cubicBezTo>
                <a:cubicBezTo>
                  <a:pt x="322288" y="239074"/>
                  <a:pt x="322288" y="240395"/>
                  <a:pt x="322288" y="241716"/>
                </a:cubicBezTo>
                <a:cubicBezTo>
                  <a:pt x="320967" y="243037"/>
                  <a:pt x="319646" y="244358"/>
                  <a:pt x="319646" y="246999"/>
                </a:cubicBezTo>
                <a:cubicBezTo>
                  <a:pt x="318325" y="246999"/>
                  <a:pt x="318325" y="248320"/>
                  <a:pt x="318325" y="248320"/>
                </a:cubicBezTo>
                <a:cubicBezTo>
                  <a:pt x="317005" y="250962"/>
                  <a:pt x="315684" y="253604"/>
                  <a:pt x="314363" y="254924"/>
                </a:cubicBezTo>
                <a:cubicBezTo>
                  <a:pt x="314363" y="254924"/>
                  <a:pt x="314363" y="256245"/>
                  <a:pt x="314363" y="256245"/>
                </a:cubicBezTo>
                <a:cubicBezTo>
                  <a:pt x="283983" y="305117"/>
                  <a:pt x="231149" y="338138"/>
                  <a:pt x="169069" y="338138"/>
                </a:cubicBezTo>
                <a:cubicBezTo>
                  <a:pt x="75288" y="338138"/>
                  <a:pt x="0" y="262850"/>
                  <a:pt x="0" y="169069"/>
                </a:cubicBezTo>
                <a:cubicBezTo>
                  <a:pt x="0" y="166427"/>
                  <a:pt x="0" y="163786"/>
                  <a:pt x="0" y="161144"/>
                </a:cubicBezTo>
                <a:cubicBezTo>
                  <a:pt x="0" y="159823"/>
                  <a:pt x="0" y="159823"/>
                  <a:pt x="0" y="159823"/>
                </a:cubicBezTo>
                <a:cubicBezTo>
                  <a:pt x="0" y="157181"/>
                  <a:pt x="1321" y="154540"/>
                  <a:pt x="1321" y="151898"/>
                </a:cubicBezTo>
                <a:cubicBezTo>
                  <a:pt x="1321" y="151898"/>
                  <a:pt x="1321" y="150577"/>
                  <a:pt x="1321" y="150577"/>
                </a:cubicBezTo>
                <a:cubicBezTo>
                  <a:pt x="1321" y="147936"/>
                  <a:pt x="1321" y="146615"/>
                  <a:pt x="2641" y="143973"/>
                </a:cubicBezTo>
                <a:cubicBezTo>
                  <a:pt x="2641" y="142652"/>
                  <a:pt x="2641" y="142652"/>
                  <a:pt x="2641" y="141331"/>
                </a:cubicBezTo>
                <a:cubicBezTo>
                  <a:pt x="2641" y="140010"/>
                  <a:pt x="2641" y="137368"/>
                  <a:pt x="3962" y="136048"/>
                </a:cubicBezTo>
                <a:cubicBezTo>
                  <a:pt x="3962" y="134727"/>
                  <a:pt x="3962" y="133406"/>
                  <a:pt x="3962" y="133406"/>
                </a:cubicBezTo>
                <a:cubicBezTo>
                  <a:pt x="3962" y="130764"/>
                  <a:pt x="5283" y="129443"/>
                  <a:pt x="5283" y="128122"/>
                </a:cubicBezTo>
                <a:cubicBezTo>
                  <a:pt x="5283" y="126802"/>
                  <a:pt x="5283" y="125481"/>
                  <a:pt x="6604" y="125481"/>
                </a:cubicBezTo>
                <a:cubicBezTo>
                  <a:pt x="6604" y="122839"/>
                  <a:pt x="6604" y="121518"/>
                  <a:pt x="7925" y="120197"/>
                </a:cubicBezTo>
                <a:cubicBezTo>
                  <a:pt x="7925" y="118877"/>
                  <a:pt x="7925" y="117556"/>
                  <a:pt x="7925" y="116235"/>
                </a:cubicBezTo>
                <a:cubicBezTo>
                  <a:pt x="9246" y="114914"/>
                  <a:pt x="9246" y="113593"/>
                  <a:pt x="9246" y="112272"/>
                </a:cubicBezTo>
                <a:cubicBezTo>
                  <a:pt x="10567" y="110951"/>
                  <a:pt x="10567" y="109631"/>
                  <a:pt x="11887" y="108310"/>
                </a:cubicBezTo>
                <a:cubicBezTo>
                  <a:pt x="11887" y="108310"/>
                  <a:pt x="11887" y="106989"/>
                  <a:pt x="13208" y="105668"/>
                </a:cubicBezTo>
                <a:cubicBezTo>
                  <a:pt x="13208" y="104347"/>
                  <a:pt x="13208" y="103026"/>
                  <a:pt x="14529" y="101705"/>
                </a:cubicBezTo>
                <a:cubicBezTo>
                  <a:pt x="14529" y="100385"/>
                  <a:pt x="15850" y="99064"/>
                  <a:pt x="15850" y="97743"/>
                </a:cubicBezTo>
                <a:cubicBezTo>
                  <a:pt x="17171" y="96422"/>
                  <a:pt x="17171" y="95101"/>
                  <a:pt x="18492" y="93780"/>
                </a:cubicBezTo>
                <a:cubicBezTo>
                  <a:pt x="18492" y="92459"/>
                  <a:pt x="18492" y="92459"/>
                  <a:pt x="19813" y="91139"/>
                </a:cubicBezTo>
                <a:cubicBezTo>
                  <a:pt x="19813" y="89818"/>
                  <a:pt x="21133" y="88497"/>
                  <a:pt x="22454" y="85855"/>
                </a:cubicBezTo>
                <a:cubicBezTo>
                  <a:pt x="22454" y="85855"/>
                  <a:pt x="22454" y="84534"/>
                  <a:pt x="22454" y="84534"/>
                </a:cubicBezTo>
                <a:cubicBezTo>
                  <a:pt x="23775" y="83214"/>
                  <a:pt x="25096" y="80572"/>
                  <a:pt x="26417" y="79251"/>
                </a:cubicBezTo>
                <a:cubicBezTo>
                  <a:pt x="26417" y="79251"/>
                  <a:pt x="26417" y="77930"/>
                  <a:pt x="26417" y="77930"/>
                </a:cubicBezTo>
                <a:cubicBezTo>
                  <a:pt x="27738" y="76609"/>
                  <a:pt x="29058" y="73968"/>
                  <a:pt x="30379" y="72647"/>
                </a:cubicBezTo>
                <a:cubicBezTo>
                  <a:pt x="30379" y="72647"/>
                  <a:pt x="31700" y="71326"/>
                  <a:pt x="31700" y="71326"/>
                </a:cubicBezTo>
                <a:cubicBezTo>
                  <a:pt x="33021" y="70005"/>
                  <a:pt x="34342" y="67363"/>
                  <a:pt x="35663" y="66042"/>
                </a:cubicBezTo>
                <a:cubicBezTo>
                  <a:pt x="36984" y="63401"/>
                  <a:pt x="39625" y="60759"/>
                  <a:pt x="40946" y="59438"/>
                </a:cubicBezTo>
                <a:cubicBezTo>
                  <a:pt x="42267" y="56796"/>
                  <a:pt x="44909" y="55476"/>
                  <a:pt x="46230" y="52834"/>
                </a:cubicBezTo>
                <a:cubicBezTo>
                  <a:pt x="46230" y="52834"/>
                  <a:pt x="46230" y="52834"/>
                  <a:pt x="59438" y="38305"/>
                </a:cubicBezTo>
                <a:cubicBezTo>
                  <a:pt x="59438" y="38305"/>
                  <a:pt x="59438" y="38305"/>
                  <a:pt x="59438" y="40946"/>
                </a:cubicBezTo>
                <a:cubicBezTo>
                  <a:pt x="88497" y="15850"/>
                  <a:pt x="125481" y="1321"/>
                  <a:pt x="166428" y="0"/>
                </a:cubicBezTo>
                <a:close/>
              </a:path>
            </a:pathLst>
          </a:custGeom>
          <a:solidFill>
            <a:schemeClr val="bg2">
              <a:lumMod val="75000"/>
            </a:schemeClr>
          </a:solidFill>
          <a:ln>
            <a:noFill/>
          </a:ln>
          <a:extLst/>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554" y="6239148"/>
            <a:ext cx="1677474" cy="321218"/>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3907" t="6884" r="19955" b="4928"/>
          <a:stretch/>
        </p:blipFill>
        <p:spPr>
          <a:xfrm>
            <a:off x="2637716" y="6239534"/>
            <a:ext cx="321218" cy="321218"/>
          </a:xfrm>
          <a:prstGeom prst="ellipse">
            <a:avLst/>
          </a:prstGeom>
        </p:spPr>
      </p:pic>
      <p:sp>
        <p:nvSpPr>
          <p:cNvPr id="15" name="文本框 14"/>
          <p:cNvSpPr txBox="1"/>
          <p:nvPr userDrawn="1"/>
        </p:nvSpPr>
        <p:spPr>
          <a:xfrm>
            <a:off x="2896405" y="6229831"/>
            <a:ext cx="1393331" cy="384721"/>
          </a:xfrm>
          <a:prstGeom prst="rect">
            <a:avLst/>
          </a:prstGeom>
          <a:noFill/>
        </p:spPr>
        <p:txBody>
          <a:bodyPr wrap="none" rtlCol="0">
            <a:spAutoFit/>
          </a:bodyPr>
          <a:lstStyle/>
          <a:p>
            <a:r>
              <a:rPr lang="zh-CN" altLang="en-US" sz="1300" dirty="0">
                <a:solidFill>
                  <a:srgbClr val="004EA1"/>
                </a:solidFill>
                <a:latin typeface="华文行楷" panose="02010800040101010101" pitchFamily="2" charset="-122"/>
                <a:ea typeface="华文行楷" panose="02010800040101010101" pitchFamily="2" charset="-122"/>
              </a:rPr>
              <a:t>数学与统计学院</a:t>
            </a:r>
            <a:endParaRPr lang="en-US" altLang="zh-CN" sz="1300" dirty="0">
              <a:solidFill>
                <a:srgbClr val="004EA1"/>
              </a:solidFill>
              <a:latin typeface="华文行楷" panose="02010800040101010101" pitchFamily="2" charset="-122"/>
              <a:ea typeface="华文行楷" panose="02010800040101010101" pitchFamily="2" charset="-122"/>
            </a:endParaRPr>
          </a:p>
          <a:p>
            <a:pPr algn="l"/>
            <a:r>
              <a:rPr lang="en-US" altLang="zh-CN" sz="550" dirty="0">
                <a:solidFill>
                  <a:srgbClr val="004EA1"/>
                </a:solidFill>
                <a:latin typeface="等线" panose="02010600030101010101" pitchFamily="2" charset="-122"/>
                <a:ea typeface="等线" panose="02010600030101010101" pitchFamily="2" charset="-122"/>
              </a:rPr>
              <a:t>  School of Mathematics and Statistics</a:t>
            </a:r>
            <a:endParaRPr lang="zh-CN" altLang="en-US" sz="550" dirty="0">
              <a:solidFill>
                <a:srgbClr val="004EA1"/>
              </a:solidFill>
              <a:latin typeface="等线" panose="02010600030101010101" pitchFamily="2" charset="-122"/>
              <a:ea typeface="等线" panose="02010600030101010101" pitchFamily="2" charset="-122"/>
            </a:endParaRPr>
          </a:p>
        </p:txBody>
      </p:sp>
      <p:cxnSp>
        <p:nvCxnSpPr>
          <p:cNvPr id="17" name="直接连接符 16"/>
          <p:cNvCxnSpPr>
            <a:cxnSpLocks/>
          </p:cNvCxnSpPr>
          <p:nvPr userDrawn="1"/>
        </p:nvCxnSpPr>
        <p:spPr>
          <a:xfrm>
            <a:off x="2497872" y="6286884"/>
            <a:ext cx="0" cy="226518"/>
          </a:xfrm>
          <a:prstGeom prst="line">
            <a:avLst/>
          </a:prstGeom>
          <a:ln w="31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011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7996517" y="224493"/>
            <a:ext cx="2844800" cy="365125"/>
          </a:xfrm>
          <a:prstGeom prst="rect">
            <a:avLst/>
          </a:prstGeom>
        </p:spPr>
        <p:txBody>
          <a:bodyPr/>
          <a:lstStyle/>
          <a:p>
            <a:fld id="{530820CF-B880-4189-942D-D702A7CBA730}" type="datetimeFigureOut">
              <a:rPr lang="zh-CN" altLang="en-US" smtClean="0"/>
              <a:t>2019/12/30</a:t>
            </a:fld>
            <a:endParaRPr lang="zh-CN" altLang="en-US"/>
          </a:p>
        </p:txBody>
      </p:sp>
      <p:sp>
        <p:nvSpPr>
          <p:cNvPr id="5" name="Footer Placeholder 4"/>
          <p:cNvSpPr>
            <a:spLocks noGrp="1"/>
          </p:cNvSpPr>
          <p:nvPr>
            <p:ph type="ftr" sz="quarter" idx="11"/>
          </p:nvPr>
        </p:nvSpPr>
        <p:spPr>
          <a:xfrm>
            <a:off x="6188597" y="5852161"/>
            <a:ext cx="4669536"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198795" y="224492"/>
            <a:ext cx="1776208"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61918485"/>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1">
            <a:duotone>
              <a:schemeClr val="bg2">
                <a:shade val="45000"/>
                <a:satMod val="135000"/>
              </a:schemeClr>
              <a:prstClr val="white"/>
            </a:duotone>
          </a:blip>
          <a:srcRect t="14505" b="56847"/>
          <a:stretch/>
        </p:blipFill>
        <p:spPr>
          <a:xfrm>
            <a:off x="-1" y="5442444"/>
            <a:ext cx="12186319" cy="1415557"/>
          </a:xfrm>
          <a:prstGeom prst="rect">
            <a:avLst/>
          </a:prstGeom>
        </p:spPr>
      </p:pic>
      <p:sp>
        <p:nvSpPr>
          <p:cNvPr id="8" name="标题占位符 1"/>
          <p:cNvSpPr>
            <a:spLocks noGrp="1"/>
          </p:cNvSpPr>
          <p:nvPr>
            <p:ph type="title"/>
          </p:nvPr>
        </p:nvSpPr>
        <p:spPr>
          <a:xfrm>
            <a:off x="719668" y="116637"/>
            <a:ext cx="10755197" cy="912067"/>
          </a:xfrm>
          <a:prstGeom prst="rect">
            <a:avLst/>
          </a:prstGeom>
        </p:spPr>
        <p:txBody>
          <a:bodyPr vert="horz" lIns="121917" tIns="60958" rIns="121917" bIns="60958" rtlCol="0" anchor="b">
            <a:noAutofit/>
          </a:bodyPr>
          <a:lstStyle/>
          <a:p>
            <a:pPr lvl="0" defTabSz="685767"/>
            <a:r>
              <a:rPr lang="zh-CN" altLang="en-US" dirty="0"/>
              <a:t>单击此处编辑母版标题样式</a:t>
            </a:r>
          </a:p>
        </p:txBody>
      </p:sp>
      <p:sp>
        <p:nvSpPr>
          <p:cNvPr id="19" name="文本占位符 3"/>
          <p:cNvSpPr>
            <a:spLocks noGrp="1"/>
          </p:cNvSpPr>
          <p:nvPr>
            <p:ph type="body" idx="1"/>
          </p:nvPr>
        </p:nvSpPr>
        <p:spPr>
          <a:xfrm>
            <a:off x="719667" y="1149201"/>
            <a:ext cx="10749461" cy="4952511"/>
          </a:xfrm>
          <a:prstGeom prst="rect">
            <a:avLst/>
          </a:prstGeom>
        </p:spPr>
        <p:txBody>
          <a:bodyPr vert="horz" lIns="91440" tIns="45720" rIns="91440" bIns="45720" rtlCol="0">
            <a:normAutofit/>
          </a:bodyPr>
          <a:lstStyle/>
          <a:p>
            <a:pPr marL="160731" marR="0" lvl="0" indent="-160731" defTabSz="685767" fontAlgn="auto">
              <a:lnSpc>
                <a:spcPct val="120000"/>
              </a:lnSpc>
              <a:spcBef>
                <a:spcPts val="0"/>
              </a:spcBef>
              <a:spcAft>
                <a:spcPts val="0"/>
              </a:spcAft>
              <a:buClr>
                <a:srgbClr val="717171"/>
              </a:buClr>
              <a:buSzPct val="80000"/>
              <a:buFont typeface="Wingdings" pitchFamily="2" charset="2"/>
              <a:buChar char="l"/>
              <a:tabLst/>
            </a:pPr>
            <a:r>
              <a:rPr lang="zh-CN" altLang="en-US" dirty="0"/>
              <a:t>单击此处编辑母版文本样式</a:t>
            </a:r>
          </a:p>
          <a:p>
            <a:pPr marL="349142" marR="0" lvl="1" indent="-160731" defTabSz="685767" fontAlgn="auto">
              <a:lnSpc>
                <a:spcPct val="120000"/>
              </a:lnSpc>
              <a:spcBef>
                <a:spcPts val="0"/>
              </a:spcBef>
              <a:spcAft>
                <a:spcPts val="0"/>
              </a:spcAft>
              <a:buClr>
                <a:srgbClr val="717171"/>
              </a:buClr>
              <a:buSzTx/>
              <a:tabLst/>
            </a:pPr>
            <a:r>
              <a:rPr lang="zh-CN" altLang="en-US" dirty="0"/>
              <a:t>第二级</a:t>
            </a:r>
          </a:p>
          <a:p>
            <a:pPr marL="503623" marR="0" lvl="2" indent="-160731" defTabSz="685767" fontAlgn="auto">
              <a:lnSpc>
                <a:spcPct val="120000"/>
              </a:lnSpc>
              <a:spcBef>
                <a:spcPts val="0"/>
              </a:spcBef>
              <a:spcAft>
                <a:spcPts val="0"/>
              </a:spcAft>
              <a:buClr>
                <a:srgbClr val="717171"/>
              </a:buClr>
              <a:buSzTx/>
              <a:tabLst/>
            </a:pPr>
            <a:r>
              <a:rPr lang="zh-CN" altLang="en-US" dirty="0"/>
              <a:t>第三级</a:t>
            </a:r>
          </a:p>
          <a:p>
            <a:pPr marL="654531" marR="0" lvl="3" indent="-160731" defTabSz="685767" fontAlgn="auto">
              <a:lnSpc>
                <a:spcPct val="120000"/>
              </a:lnSpc>
              <a:spcBef>
                <a:spcPts val="0"/>
              </a:spcBef>
              <a:spcAft>
                <a:spcPts val="0"/>
              </a:spcAft>
              <a:buClr>
                <a:srgbClr val="717171"/>
              </a:buClr>
              <a:buSzTx/>
              <a:tabLst/>
            </a:pPr>
            <a:r>
              <a:rPr lang="zh-CN" altLang="en-US" dirty="0"/>
              <a:t>第四级</a:t>
            </a:r>
          </a:p>
          <a:p>
            <a:pPr marL="809010" marR="0" lvl="4" indent="-160731" defTabSz="685767" fontAlgn="auto">
              <a:lnSpc>
                <a:spcPct val="120000"/>
              </a:lnSpc>
              <a:spcBef>
                <a:spcPts val="0"/>
              </a:spcBef>
              <a:spcAft>
                <a:spcPts val="0"/>
              </a:spcAft>
              <a:buClr>
                <a:srgbClr val="717171"/>
              </a:buClr>
              <a:buSzTx/>
              <a:tabLst/>
            </a:pPr>
            <a:r>
              <a:rPr lang="zh-CN" altLang="en-US" dirty="0"/>
              <a:t>第五级</a:t>
            </a:r>
          </a:p>
        </p:txBody>
      </p:sp>
    </p:spTree>
    <p:extLst>
      <p:ext uri="{BB962C8B-B14F-4D97-AF65-F5344CB8AC3E}">
        <p14:creationId xmlns:p14="http://schemas.microsoft.com/office/powerpoint/2010/main" val="1460652385"/>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89" r:id="rId3"/>
    <p:sldLayoutId id="2147483690" r:id="rId4"/>
    <p:sldLayoutId id="2147483694" r:id="rId5"/>
    <p:sldLayoutId id="2147483691" r:id="rId6"/>
    <p:sldLayoutId id="2147483692" r:id="rId7"/>
    <p:sldLayoutId id="2147483693" r:id="rId8"/>
    <p:sldLayoutId id="2147483695" r:id="rId9"/>
  </p:sldLayoutIdLst>
  <p:hf hdr="0" dt="0"/>
  <p:txStyles>
    <p:titleStyle>
      <a:lvl1pPr algn="l" defTabSz="914400" rtl="0" eaLnBrk="1" latinLnBrk="0" hangingPunct="1">
        <a:lnSpc>
          <a:spcPct val="90000"/>
        </a:lnSpc>
        <a:spcBef>
          <a:spcPct val="0"/>
        </a:spcBef>
        <a:buNone/>
        <a:defRPr lang="zh-CN" altLang="en-US" sz="2100" b="1" kern="1200" dirty="0">
          <a:solidFill>
            <a:schemeClr val="tx1"/>
          </a:solidFill>
          <a:latin typeface="+mj-lt"/>
          <a:ea typeface="微软雅黑" pitchFamily="34" charset="-122"/>
          <a:cs typeface="Arial"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400" kern="1200" baseline="0" dirty="0">
          <a:solidFill>
            <a:schemeClr val="tx1"/>
          </a:solidFill>
          <a:latin typeface="Arial" pitchFamily="34" charset="0"/>
          <a:ea typeface="微软雅黑" pitchFamily="34" charset="-122"/>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42" userDrawn="1">
          <p15:clr>
            <a:srgbClr val="F26B43"/>
          </p15:clr>
        </p15:guide>
        <p15:guide id="2" orient="horz" pos="73" userDrawn="1">
          <p15:clr>
            <a:srgbClr val="F26B43"/>
          </p15:clr>
        </p15:guide>
        <p15:guide id="3" orient="horz" pos="640" userDrawn="1">
          <p15:clr>
            <a:srgbClr val="F26B43"/>
          </p15:clr>
        </p15:guide>
        <p15:guide id="4" orient="horz" pos="709" userDrawn="1">
          <p15:clr>
            <a:srgbClr val="F26B43"/>
          </p15:clr>
        </p15:guide>
        <p15:guide id="5" orient="horz" pos="3838" userDrawn="1">
          <p15:clr>
            <a:srgbClr val="F26B43"/>
          </p15:clr>
        </p15:guide>
        <p15:guide id="6" orient="horz" pos="3929" userDrawn="1">
          <p15:clr>
            <a:srgbClr val="F26B43"/>
          </p15:clr>
        </p15:guide>
        <p15:guide id="7" orient="horz" pos="4133" userDrawn="1">
          <p15:clr>
            <a:srgbClr val="F26B43"/>
          </p15:clr>
        </p15:guide>
        <p15:guide id="8"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jys@neuq.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5.png"/><Relationship Id="rId18" Type="http://schemas.openxmlformats.org/officeDocument/2006/relationships/image" Target="../media/image40.jpeg"/><Relationship Id="rId3" Type="http://schemas.openxmlformats.org/officeDocument/2006/relationships/image" Target="../media/image15.png"/><Relationship Id="rId7" Type="http://schemas.openxmlformats.org/officeDocument/2006/relationships/image" Target="../media/image22.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33.png"/><Relationship Id="rId5" Type="http://schemas.openxmlformats.org/officeDocument/2006/relationships/image" Target="../media/image17.png"/><Relationship Id="rId15" Type="http://schemas.openxmlformats.org/officeDocument/2006/relationships/image" Target="../media/image37.png"/><Relationship Id="rId10" Type="http://schemas.openxmlformats.org/officeDocument/2006/relationships/image" Target="../media/image27.png"/><Relationship Id="rId4" Type="http://schemas.openxmlformats.org/officeDocument/2006/relationships/image" Target="../media/image16.png"/><Relationship Id="rId9" Type="http://schemas.openxmlformats.org/officeDocument/2006/relationships/image" Target="../media/image25.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5.png"/><Relationship Id="rId18" Type="http://schemas.openxmlformats.org/officeDocument/2006/relationships/image" Target="../media/image14.png"/><Relationship Id="rId3" Type="http://schemas.openxmlformats.org/officeDocument/2006/relationships/image" Target="../media/image41.png"/><Relationship Id="rId7" Type="http://schemas.openxmlformats.org/officeDocument/2006/relationships/image" Target="../media/image31.png"/><Relationship Id="rId12" Type="http://schemas.openxmlformats.org/officeDocument/2006/relationships/image" Target="../media/image21.png"/><Relationship Id="rId17"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20.png"/><Relationship Id="rId5" Type="http://schemas.openxmlformats.org/officeDocument/2006/relationships/image" Target="../media/image37.png"/><Relationship Id="rId15" Type="http://schemas.openxmlformats.org/officeDocument/2006/relationships/image" Target="../media/image17.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35.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6.png"/><Relationship Id="rId18" Type="http://schemas.openxmlformats.org/officeDocument/2006/relationships/image" Target="../media/image17.png"/><Relationship Id="rId3" Type="http://schemas.openxmlformats.org/officeDocument/2006/relationships/image" Target="../media/image43.png"/><Relationship Id="rId7" Type="http://schemas.openxmlformats.org/officeDocument/2006/relationships/image" Target="../media/image29.jpeg"/><Relationship Id="rId12" Type="http://schemas.openxmlformats.org/officeDocument/2006/relationships/image" Target="../media/image21.png"/><Relationship Id="rId17"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8.png"/><Relationship Id="rId15" Type="http://schemas.openxmlformats.org/officeDocument/2006/relationships/image" Target="../media/image12.png"/><Relationship Id="rId10" Type="http://schemas.openxmlformats.org/officeDocument/2006/relationships/image" Target="../media/image36.png"/><Relationship Id="rId4" Type="http://schemas.openxmlformats.org/officeDocument/2006/relationships/image" Target="../media/image44.png"/><Relationship Id="rId9" Type="http://schemas.openxmlformats.org/officeDocument/2006/relationships/image" Target="../media/image34.png"/><Relationship Id="rId14"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 Id="rId9" Type="http://schemas.openxmlformats.org/officeDocument/2006/relationships/image" Target="../media/image54.jpe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56.png"/><Relationship Id="rId4" Type="http://schemas.openxmlformats.org/officeDocument/2006/relationships/image" Target="../media/image55.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audio" Target="../media/audio2.wav"/><Relationship Id="rId1" Type="http://schemas.openxmlformats.org/officeDocument/2006/relationships/slideLayout" Target="../slideLayouts/slideLayout4.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58.w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8.bin"/><Relationship Id="rId18" Type="http://schemas.openxmlformats.org/officeDocument/2006/relationships/image" Target="../media/image66.wmf"/><Relationship Id="rId3" Type="http://schemas.openxmlformats.org/officeDocument/2006/relationships/oleObject" Target="../embeddings/oleObject3.bin"/><Relationship Id="rId21" Type="http://schemas.openxmlformats.org/officeDocument/2006/relationships/oleObject" Target="../embeddings/oleObject12.bin"/><Relationship Id="rId7" Type="http://schemas.openxmlformats.org/officeDocument/2006/relationships/oleObject" Target="../embeddings/oleObject5.bin"/><Relationship Id="rId12" Type="http://schemas.openxmlformats.org/officeDocument/2006/relationships/image" Target="../media/image63.wmf"/><Relationship Id="rId17" Type="http://schemas.openxmlformats.org/officeDocument/2006/relationships/oleObject" Target="../embeddings/oleObject10.bin"/><Relationship Id="rId2" Type="http://schemas.openxmlformats.org/officeDocument/2006/relationships/slideLayout" Target="../slideLayouts/slideLayout6.xml"/><Relationship Id="rId16" Type="http://schemas.openxmlformats.org/officeDocument/2006/relationships/image" Target="../media/image65.wmf"/><Relationship Id="rId20" Type="http://schemas.openxmlformats.org/officeDocument/2006/relationships/image" Target="../media/image67.wmf"/><Relationship Id="rId1" Type="http://schemas.openxmlformats.org/officeDocument/2006/relationships/vmlDrawing" Target="../drawings/vmlDrawing3.vml"/><Relationship Id="rId6" Type="http://schemas.openxmlformats.org/officeDocument/2006/relationships/image" Target="../media/image60.wmf"/><Relationship Id="rId11" Type="http://schemas.openxmlformats.org/officeDocument/2006/relationships/oleObject" Target="../embeddings/oleObject7.bin"/><Relationship Id="rId24" Type="http://schemas.openxmlformats.org/officeDocument/2006/relationships/image" Target="../media/image69.wmf"/><Relationship Id="rId5" Type="http://schemas.openxmlformats.org/officeDocument/2006/relationships/oleObject" Target="../embeddings/oleObject4.bin"/><Relationship Id="rId15" Type="http://schemas.openxmlformats.org/officeDocument/2006/relationships/oleObject" Target="../embeddings/oleObject9.bin"/><Relationship Id="rId23" Type="http://schemas.openxmlformats.org/officeDocument/2006/relationships/oleObject" Target="../embeddings/oleObject13.bin"/><Relationship Id="rId10" Type="http://schemas.openxmlformats.org/officeDocument/2006/relationships/image" Target="../media/image62.wmf"/><Relationship Id="rId19" Type="http://schemas.openxmlformats.org/officeDocument/2006/relationships/oleObject" Target="../embeddings/oleObject11.bin"/><Relationship Id="rId4" Type="http://schemas.openxmlformats.org/officeDocument/2006/relationships/image" Target="../media/image59.wmf"/><Relationship Id="rId9" Type="http://schemas.openxmlformats.org/officeDocument/2006/relationships/oleObject" Target="../embeddings/oleObject6.bin"/><Relationship Id="rId14" Type="http://schemas.openxmlformats.org/officeDocument/2006/relationships/image" Target="../media/image64.wmf"/><Relationship Id="rId22" Type="http://schemas.openxmlformats.org/officeDocument/2006/relationships/image" Target="../media/image68.wmf"/></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19.bin"/><Relationship Id="rId18" Type="http://schemas.openxmlformats.org/officeDocument/2006/relationships/image" Target="../media/image80.wmf"/><Relationship Id="rId3" Type="http://schemas.openxmlformats.org/officeDocument/2006/relationships/oleObject" Target="../embeddings/oleObject14.bin"/><Relationship Id="rId21" Type="http://schemas.openxmlformats.org/officeDocument/2006/relationships/oleObject" Target="../embeddings/oleObject23.bin"/><Relationship Id="rId7" Type="http://schemas.openxmlformats.org/officeDocument/2006/relationships/oleObject" Target="../embeddings/oleObject16.bin"/><Relationship Id="rId12" Type="http://schemas.openxmlformats.org/officeDocument/2006/relationships/image" Target="../media/image77.wmf"/><Relationship Id="rId17" Type="http://schemas.openxmlformats.org/officeDocument/2006/relationships/oleObject" Target="../embeddings/oleObject21.bin"/><Relationship Id="rId2" Type="http://schemas.openxmlformats.org/officeDocument/2006/relationships/slideLayout" Target="../slideLayouts/slideLayout7.xml"/><Relationship Id="rId16" Type="http://schemas.openxmlformats.org/officeDocument/2006/relationships/image" Target="../media/image79.wmf"/><Relationship Id="rId20" Type="http://schemas.openxmlformats.org/officeDocument/2006/relationships/image" Target="../media/image81.wmf"/><Relationship Id="rId1" Type="http://schemas.openxmlformats.org/officeDocument/2006/relationships/vmlDrawing" Target="../drawings/vmlDrawing4.vml"/><Relationship Id="rId6" Type="http://schemas.openxmlformats.org/officeDocument/2006/relationships/image" Target="../media/image74.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76.wmf"/><Relationship Id="rId19" Type="http://schemas.openxmlformats.org/officeDocument/2006/relationships/oleObject" Target="../embeddings/oleObject22.bin"/><Relationship Id="rId4" Type="http://schemas.openxmlformats.org/officeDocument/2006/relationships/image" Target="../media/image73.wmf"/><Relationship Id="rId9" Type="http://schemas.openxmlformats.org/officeDocument/2006/relationships/oleObject" Target="../embeddings/oleObject17.bin"/><Relationship Id="rId14" Type="http://schemas.openxmlformats.org/officeDocument/2006/relationships/image" Target="../media/image78.wmf"/><Relationship Id="rId22" Type="http://schemas.openxmlformats.org/officeDocument/2006/relationships/image" Target="../media/image82.wmf"/></Relationships>
</file>

<file path=ppt/slides/_rels/slide24.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29.bin"/><Relationship Id="rId18" Type="http://schemas.openxmlformats.org/officeDocument/2006/relationships/image" Target="../media/image89.wmf"/><Relationship Id="rId3" Type="http://schemas.openxmlformats.org/officeDocument/2006/relationships/oleObject" Target="../embeddings/oleObject24.bin"/><Relationship Id="rId21" Type="http://schemas.openxmlformats.org/officeDocument/2006/relationships/oleObject" Target="../embeddings/oleObject33.bin"/><Relationship Id="rId7" Type="http://schemas.openxmlformats.org/officeDocument/2006/relationships/oleObject" Target="../embeddings/oleObject26.bin"/><Relationship Id="rId12" Type="http://schemas.openxmlformats.org/officeDocument/2006/relationships/image" Target="../media/image86.wmf"/><Relationship Id="rId17" Type="http://schemas.openxmlformats.org/officeDocument/2006/relationships/oleObject" Target="../embeddings/oleObject31.bin"/><Relationship Id="rId2" Type="http://schemas.openxmlformats.org/officeDocument/2006/relationships/slideLayout" Target="../slideLayouts/slideLayout7.xml"/><Relationship Id="rId16" Type="http://schemas.openxmlformats.org/officeDocument/2006/relationships/image" Target="../media/image88.wmf"/><Relationship Id="rId20" Type="http://schemas.openxmlformats.org/officeDocument/2006/relationships/image" Target="../media/image90.wmf"/><Relationship Id="rId1" Type="http://schemas.openxmlformats.org/officeDocument/2006/relationships/vmlDrawing" Target="../drawings/vmlDrawing5.vml"/><Relationship Id="rId6" Type="http://schemas.openxmlformats.org/officeDocument/2006/relationships/image" Target="../media/image84.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85.wmf"/><Relationship Id="rId19" Type="http://schemas.openxmlformats.org/officeDocument/2006/relationships/oleObject" Target="../embeddings/oleObject32.bin"/><Relationship Id="rId4" Type="http://schemas.openxmlformats.org/officeDocument/2006/relationships/image" Target="../media/image83.wmf"/><Relationship Id="rId9" Type="http://schemas.openxmlformats.org/officeDocument/2006/relationships/oleObject" Target="../embeddings/oleObject27.bin"/><Relationship Id="rId14" Type="http://schemas.openxmlformats.org/officeDocument/2006/relationships/image" Target="../media/image87.wmf"/><Relationship Id="rId22" Type="http://schemas.openxmlformats.org/officeDocument/2006/relationships/image" Target="../media/image91.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oleObject" Target="../embeddings/oleObject34.bin"/><Relationship Id="rId7" Type="http://schemas.openxmlformats.org/officeDocument/2006/relationships/image" Target="../media/image93.wmf"/><Relationship Id="rId12" Type="http://schemas.openxmlformats.org/officeDocument/2006/relationships/image" Target="../media/image106.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35.bin"/><Relationship Id="rId11" Type="http://schemas.openxmlformats.org/officeDocument/2006/relationships/image" Target="../media/image95.wmf"/><Relationship Id="rId5" Type="http://schemas.openxmlformats.org/officeDocument/2006/relationships/image" Target="../media/image105.png"/><Relationship Id="rId10" Type="http://schemas.openxmlformats.org/officeDocument/2006/relationships/oleObject" Target="../embeddings/oleObject37.bin"/><Relationship Id="rId4" Type="http://schemas.openxmlformats.org/officeDocument/2006/relationships/image" Target="../media/image92.wmf"/><Relationship Id="rId9" Type="http://schemas.openxmlformats.org/officeDocument/2006/relationships/image" Target="../media/image94.wmf"/></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28.jpe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3.xml"/><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9.jpeg"/><Relationship Id="rId5" Type="http://schemas.openxmlformats.org/officeDocument/2006/relationships/image" Target="../media/image14.png"/><Relationship Id="rId15" Type="http://schemas.openxmlformats.org/officeDocument/2006/relationships/image" Target="../media/image33.png"/><Relationship Id="rId10"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24.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1624036"/>
            <a:ext cx="12192000" cy="29763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zh-CN" altLang="en-US" sz="4800" b="1" dirty="0"/>
              <a:t>数学</a:t>
            </a:r>
            <a:r>
              <a:rPr lang="zh-CN" altLang="en-US" sz="4800" b="1" dirty="0" smtClean="0"/>
              <a:t>建模</a:t>
            </a:r>
            <a:r>
              <a:rPr lang="zh-CN" altLang="en-US" sz="4800" b="1" dirty="0"/>
              <a:t>引论</a:t>
            </a:r>
            <a:endParaRPr lang="en-US" altLang="zh-CN" sz="4800" b="1" dirty="0" smtClean="0"/>
          </a:p>
          <a:p>
            <a:pPr algn="ctr"/>
            <a:r>
              <a:rPr lang="en-US" altLang="zh-CN" sz="4800" b="1" dirty="0" smtClean="0"/>
              <a:t>Introduction to Mathematical Modeling </a:t>
            </a:r>
            <a:endParaRPr lang="en-US" altLang="zh-CN" sz="4800" b="1" dirty="0"/>
          </a:p>
        </p:txBody>
      </p:sp>
      <p:sp>
        <p:nvSpPr>
          <p:cNvPr id="116" name="等腰三角形 115"/>
          <p:cNvSpPr/>
          <p:nvPr/>
        </p:nvSpPr>
        <p:spPr>
          <a:xfrm flipV="1">
            <a:off x="5939807" y="4600379"/>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sp>
        <p:nvSpPr>
          <p:cNvPr id="118" name="文本框 117"/>
          <p:cNvSpPr txBox="1"/>
          <p:nvPr/>
        </p:nvSpPr>
        <p:spPr>
          <a:xfrm>
            <a:off x="3700183" y="5061534"/>
            <a:ext cx="4791634" cy="1384995"/>
          </a:xfrm>
          <a:prstGeom prst="rect">
            <a:avLst/>
          </a:prstGeom>
          <a:noFill/>
        </p:spPr>
        <p:txBody>
          <a:bodyPr wrap="square" rtlCol="0">
            <a:spAutoFit/>
          </a:bodyPr>
          <a:lstStyle/>
          <a:p>
            <a:pPr algn="ctr"/>
            <a:r>
              <a:rPr lang="zh-CN" altLang="en-US" sz="2800" dirty="0">
                <a:solidFill>
                  <a:schemeClr val="accent1"/>
                </a:solidFill>
              </a:rPr>
              <a:t>主讲：姜玉山 博士</a:t>
            </a:r>
            <a:endParaRPr lang="en-US" altLang="zh-CN" sz="2800" dirty="0">
              <a:solidFill>
                <a:schemeClr val="accent1"/>
              </a:solidFill>
            </a:endParaRPr>
          </a:p>
          <a:p>
            <a:pPr algn="ctr"/>
            <a:r>
              <a:rPr lang="en-US" altLang="zh-CN" sz="2800" dirty="0">
                <a:solidFill>
                  <a:schemeClr val="accent1"/>
                </a:solidFill>
              </a:rPr>
              <a:t>Email: </a:t>
            </a:r>
            <a:r>
              <a:rPr lang="en-US" altLang="zh-CN" sz="2800" dirty="0">
                <a:solidFill>
                  <a:schemeClr val="accent1"/>
                </a:solidFill>
                <a:hlinkClick r:id="rId2"/>
              </a:rPr>
              <a:t>jys@neuq.edu.cn</a:t>
            </a:r>
            <a:endParaRPr lang="en-US" altLang="zh-CN" sz="2800" dirty="0">
              <a:solidFill>
                <a:schemeClr val="accent1"/>
              </a:solidFill>
            </a:endParaRPr>
          </a:p>
          <a:p>
            <a:pPr algn="ctr"/>
            <a:r>
              <a:rPr lang="zh-CN" altLang="en-US" sz="2800" dirty="0">
                <a:solidFill>
                  <a:schemeClr val="accent1"/>
                </a:solidFill>
              </a:rPr>
              <a:t>微信：</a:t>
            </a:r>
            <a:r>
              <a:rPr lang="en-US" altLang="zh-CN" sz="2800" dirty="0">
                <a:solidFill>
                  <a:schemeClr val="accent1"/>
                </a:solidFill>
              </a:rPr>
              <a:t>sobolev001</a:t>
            </a:r>
            <a:endParaRPr lang="zh-CN" altLang="en-US" sz="2800" dirty="0">
              <a:solidFill>
                <a:schemeClr val="accent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77" y="747841"/>
            <a:ext cx="2800760" cy="536316"/>
          </a:xfrm>
          <a:prstGeom prst="rect">
            <a:avLst/>
          </a:prstGeom>
        </p:spPr>
      </p:pic>
    </p:spTree>
    <p:extLst>
      <p:ext uri="{BB962C8B-B14F-4D97-AF65-F5344CB8AC3E}">
        <p14:creationId xmlns:p14="http://schemas.microsoft.com/office/powerpoint/2010/main" val="3006446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Scale>
                                      <p:cBhvr additive="base" accumulate="none">
                                        <p:cTn id="8" dur="250" fill="hold">
                                          <p:stCondLst>
                                            <p:cond delay="0"/>
                                          </p:stCondLst>
                                        </p:cTn>
                                        <p:tgtEl>
                                          <p:spTgt spid="28"/>
                                        </p:tgtEl>
                                      </p:cBhvr>
                                      <p:from x="500000" y="500000"/>
                                      <p:to x="120000" y="120000"/>
                                    </p:animScale>
                                    <p:animScale>
                                      <p:cBhvr additive="base" accumulate="none">
                                        <p:cTn id="9" dur="250" fill="hold">
                                          <p:stCondLst>
                                            <p:cond delay="250"/>
                                          </p:stCondLst>
                                        </p:cTn>
                                        <p:tgtEl>
                                          <p:spTgt spid="28"/>
                                        </p:tgtEl>
                                      </p:cBhvr>
                                      <p:from x="120000" y="120000"/>
                                      <p:to x="100000" y="100000"/>
                                    </p:animScale>
                                  </p:childTnLst>
                                </p:cTn>
                              </p:par>
                            </p:childTnLst>
                          </p:cTn>
                        </p:par>
                        <p:par>
                          <p:cTn id="10" fill="hold">
                            <p:stCondLst>
                              <p:cond delay="3425"/>
                            </p:stCondLst>
                            <p:childTnLst>
                              <p:par>
                                <p:cTn id="11" presetID="47" presetClass="entr" presetSubtype="0"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anim calcmode="lin" valueType="num">
                                      <p:cBhvr>
                                        <p:cTn id="14" dur="500" fill="hold"/>
                                        <p:tgtEl>
                                          <p:spTgt spid="116"/>
                                        </p:tgtEl>
                                        <p:attrNameLst>
                                          <p:attrName>ppt_x</p:attrName>
                                        </p:attrNameLst>
                                      </p:cBhvr>
                                      <p:tavLst>
                                        <p:tav tm="0">
                                          <p:val>
                                            <p:strVal val="#ppt_x"/>
                                          </p:val>
                                        </p:tav>
                                        <p:tav tm="100000">
                                          <p:val>
                                            <p:strVal val="#ppt_x"/>
                                          </p:val>
                                        </p:tav>
                                      </p:tavLst>
                                    </p:anim>
                                    <p:anim calcmode="lin" valueType="num">
                                      <p:cBhvr>
                                        <p:cTn id="15" dur="500" fill="hold"/>
                                        <p:tgtEl>
                                          <p:spTgt spid="116"/>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0"/>
                                  </p:stCondLst>
                                  <p:iterate type="lt">
                                    <p:tmPct val="15000"/>
                                  </p:iterate>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animScale>
                                      <p:cBhvr additive="base" accumulate="none">
                                        <p:cTn id="19" dur="250" fill="hold">
                                          <p:stCondLst>
                                            <p:cond delay="0"/>
                                          </p:stCondLst>
                                        </p:cTn>
                                        <p:tgtEl>
                                          <p:spTgt spid="118"/>
                                        </p:tgtEl>
                                      </p:cBhvr>
                                      <p:from x="500000" y="500000"/>
                                      <p:to x="120000" y="120000"/>
                                    </p:animScale>
                                    <p:animScale>
                                      <p:cBhvr additive="base" accumulate="none">
                                        <p:cTn id="20" dur="250" fill="hold">
                                          <p:stCondLst>
                                            <p:cond delay="250"/>
                                          </p:stCondLst>
                                        </p:cTn>
                                        <p:tgtEl>
                                          <p:spTgt spid="118"/>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6" grpId="0" animBg="1"/>
      <p:bldP spid="1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5676" y="4622268"/>
            <a:ext cx="1585573" cy="17767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0291" y="4678846"/>
            <a:ext cx="1483943" cy="18773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73443" y="4543564"/>
            <a:ext cx="1584570" cy="18415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3437" y="4565692"/>
            <a:ext cx="1664071" cy="19905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00029" y="533614"/>
            <a:ext cx="1726377" cy="1994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6111" y="2315702"/>
            <a:ext cx="1520668" cy="19891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35820" y="2642455"/>
            <a:ext cx="1539164" cy="1565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35473" y="2702371"/>
            <a:ext cx="1395383" cy="1455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97538" y="2679609"/>
            <a:ext cx="1454259" cy="15288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4292" y="4535198"/>
            <a:ext cx="1682331" cy="1885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60322" y="2646332"/>
            <a:ext cx="1576901" cy="1686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188243" y="2729141"/>
            <a:ext cx="1624956" cy="16610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89653" y="532890"/>
            <a:ext cx="1893441" cy="1881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10922" y="657764"/>
            <a:ext cx="1804472" cy="1812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5"/>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46159" y="480169"/>
            <a:ext cx="1433414" cy="17050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437402" y="480169"/>
            <a:ext cx="1536636" cy="18355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1859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79" y="607837"/>
            <a:ext cx="1800200" cy="1871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0452" y="578944"/>
            <a:ext cx="1846760" cy="1898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6426" y="573419"/>
            <a:ext cx="1893441" cy="1881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83030" y="2810949"/>
            <a:ext cx="1804472" cy="1812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75775" y="573419"/>
            <a:ext cx="1416000" cy="17059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08573" y="652973"/>
            <a:ext cx="1578929" cy="1998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43141" y="2780928"/>
            <a:ext cx="1576901" cy="1686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88736" y="2923072"/>
            <a:ext cx="1624956" cy="16610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92943" y="2885321"/>
            <a:ext cx="1899204" cy="17381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25547" y="2780928"/>
            <a:ext cx="1647761" cy="18032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3339" y="4668843"/>
            <a:ext cx="1539164" cy="1565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61510" y="815800"/>
            <a:ext cx="1395383" cy="1455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81705" y="4743336"/>
            <a:ext cx="1584570" cy="18415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88009" y="4668843"/>
            <a:ext cx="1664071" cy="19905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385869" y="4782826"/>
            <a:ext cx="1512168" cy="165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91256" y="4926582"/>
            <a:ext cx="1441609" cy="17327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1311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031" y="373360"/>
            <a:ext cx="1475656" cy="1842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3100" y="662068"/>
            <a:ext cx="1400883"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1690" y="388353"/>
            <a:ext cx="1804472" cy="1812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4396" y="330116"/>
            <a:ext cx="1536636" cy="18355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8809" y="2669752"/>
            <a:ext cx="1773671" cy="16561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26821" y="183295"/>
            <a:ext cx="1578929" cy="1998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6760" y="2467869"/>
            <a:ext cx="1682331" cy="1885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78922" y="2647807"/>
            <a:ext cx="1624956" cy="16610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13926" y="2611134"/>
            <a:ext cx="1418736" cy="17734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46003" y="2579335"/>
            <a:ext cx="1519493" cy="16628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7520" y="4530129"/>
            <a:ext cx="1356676" cy="1774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63863" y="4709730"/>
            <a:ext cx="1583445" cy="16519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22838" y="4687824"/>
            <a:ext cx="1512168" cy="1679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48881" y="4614954"/>
            <a:ext cx="1441609" cy="17327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96967" y="4625758"/>
            <a:ext cx="1483943" cy="18773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56186" y="4614954"/>
            <a:ext cx="1584570" cy="18415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591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smtClean="0"/>
              <a:t>第 </a:t>
            </a:r>
            <a:fld id="{75168D04-7926-484C-B90B-2D13ABC6EC67}" type="slidenum">
              <a:rPr lang="zh-CN" altLang="en-US" smtClean="0"/>
              <a:pPr/>
              <a:t>13</a:t>
            </a:fld>
            <a:r>
              <a:rPr lang="zh-CN" altLang="en-US" smtClean="0"/>
              <a:t> 页</a:t>
            </a:r>
            <a:endParaRPr lang="zh-CN" altLang="en-US" dirty="0"/>
          </a:p>
        </p:txBody>
      </p:sp>
      <p:sp>
        <p:nvSpPr>
          <p:cNvPr id="3" name="页脚占位符 2"/>
          <p:cNvSpPr>
            <a:spLocks noGrp="1"/>
          </p:cNvSpPr>
          <p:nvPr>
            <p:ph type="ftr" sz="quarter" idx="3"/>
          </p:nvPr>
        </p:nvSpPr>
        <p:spPr/>
        <p:txBody>
          <a:bodyPr/>
          <a:lstStyle/>
          <a:p>
            <a:r>
              <a:rPr lang="zh-CN" altLang="en-US" smtClean="0"/>
              <a:t>自强不息，知行合一</a:t>
            </a:r>
            <a:endParaRPr lang="zh-CN" altLang="en-US" dirty="0"/>
          </a:p>
        </p:txBody>
      </p:sp>
      <p:sp>
        <p:nvSpPr>
          <p:cNvPr id="4" name="文本占位符 3"/>
          <p:cNvSpPr>
            <a:spLocks noGrp="1"/>
          </p:cNvSpPr>
          <p:nvPr>
            <p:ph type="body" sz="quarter" idx="10"/>
          </p:nvPr>
        </p:nvSpPr>
        <p:spPr>
          <a:xfrm>
            <a:off x="1621701" y="472273"/>
            <a:ext cx="7200752" cy="516027"/>
          </a:xfrm>
        </p:spPr>
        <p:txBody>
          <a:bodyPr/>
          <a:lstStyle/>
          <a:p>
            <a:r>
              <a:rPr lang="zh-CN" altLang="en-US" sz="2800" dirty="0"/>
              <a:t>生活中的数学模型</a:t>
            </a:r>
            <a:r>
              <a:rPr lang="en-US" altLang="zh-CN" sz="2800" dirty="0"/>
              <a:t>——</a:t>
            </a:r>
            <a:r>
              <a:rPr lang="zh-CN" altLang="en-US" sz="2800" dirty="0"/>
              <a:t>读心术后的数学</a:t>
            </a:r>
            <a:r>
              <a:rPr lang="zh-CN" altLang="en-US" sz="2800" dirty="0" smtClean="0"/>
              <a:t>原理</a:t>
            </a:r>
            <a:endParaRPr lang="zh-CN" altLang="en-US" sz="2800" dirty="0"/>
          </a:p>
        </p:txBody>
      </p:sp>
      <p:graphicFrame>
        <p:nvGraphicFramePr>
          <p:cNvPr id="5" name="内容占位符 3"/>
          <p:cNvGraphicFramePr>
            <a:graphicFrameLocks/>
          </p:cNvGraphicFramePr>
          <p:nvPr>
            <p:extLst>
              <p:ext uri="{D42A27DB-BD31-4B8C-83A1-F6EECF244321}">
                <p14:modId xmlns:p14="http://schemas.microsoft.com/office/powerpoint/2010/main" val="4053731749"/>
              </p:ext>
            </p:extLst>
          </p:nvPr>
        </p:nvGraphicFramePr>
        <p:xfrm>
          <a:off x="898972" y="1417811"/>
          <a:ext cx="10254699" cy="4572000"/>
        </p:xfrm>
        <a:graphic>
          <a:graphicData uri="http://schemas.openxmlformats.org/drawingml/2006/table">
            <a:tbl>
              <a:tblPr bandRow="1">
                <a:tableStyleId>{93296810-A885-4BE3-A3E7-6D5BEEA58F35}</a:tableStyleId>
              </a:tblPr>
              <a:tblGrid>
                <a:gridCol w="1464957"/>
                <a:gridCol w="1464957"/>
                <a:gridCol w="1464957"/>
                <a:gridCol w="1464957"/>
                <a:gridCol w="1464957"/>
                <a:gridCol w="1464957"/>
                <a:gridCol w="1464957"/>
              </a:tblGrid>
              <a:tr h="914400">
                <a:tc>
                  <a:txBody>
                    <a:bodyPr/>
                    <a:lstStyle/>
                    <a:p>
                      <a:pPr algn="ctr"/>
                      <a:r>
                        <a:rPr lang="zh-CN" altLang="en-US" sz="2400" b="1" dirty="0" smtClean="0">
                          <a:latin typeface="+mn-ea"/>
                          <a:ea typeface="+mn-ea"/>
                        </a:rPr>
                        <a:t>北</a:t>
                      </a:r>
                      <a:r>
                        <a:rPr lang="zh-CN" altLang="en-US" sz="2400" b="1" baseline="0" dirty="0" smtClean="0">
                          <a:latin typeface="+mn-ea"/>
                          <a:ea typeface="+mn-ea"/>
                        </a:rPr>
                        <a:t>  </a:t>
                      </a:r>
                      <a:r>
                        <a:rPr lang="zh-CN" altLang="en-US" sz="2400" b="1" dirty="0" smtClean="0">
                          <a:latin typeface="+mn-ea"/>
                          <a:ea typeface="+mn-ea"/>
                        </a:rPr>
                        <a:t>京</a:t>
                      </a:r>
                      <a:endParaRPr lang="en-US" altLang="zh-CN" sz="2400" b="1" dirty="0" smtClean="0">
                        <a:latin typeface="+mn-ea"/>
                        <a:ea typeface="+mn-ea"/>
                      </a:endParaRPr>
                    </a:p>
                    <a:p>
                      <a:pPr algn="ctr"/>
                      <a:r>
                        <a:rPr lang="en-US" altLang="zh-CN" sz="2400" b="1" dirty="0" smtClean="0">
                          <a:latin typeface="+mn-ea"/>
                          <a:ea typeface="+mn-ea"/>
                        </a:rPr>
                        <a:t>00001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天  津</a:t>
                      </a:r>
                      <a:endParaRPr lang="en-US" altLang="zh-CN" sz="2400" b="1" dirty="0" smtClean="0">
                        <a:latin typeface="+mn-ea"/>
                        <a:ea typeface="+mn-ea"/>
                      </a:endParaRPr>
                    </a:p>
                    <a:p>
                      <a:pPr algn="ctr"/>
                      <a:r>
                        <a:rPr lang="en-US" altLang="zh-CN" sz="2400" b="1" dirty="0" smtClean="0">
                          <a:latin typeface="+mn-ea"/>
                          <a:ea typeface="+mn-ea"/>
                        </a:rPr>
                        <a:t>00010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辽  宁</a:t>
                      </a:r>
                      <a:endParaRPr lang="en-US" altLang="zh-CN" sz="2400" b="1" dirty="0" smtClean="0">
                        <a:latin typeface="+mn-ea"/>
                        <a:ea typeface="+mn-ea"/>
                      </a:endParaRPr>
                    </a:p>
                    <a:p>
                      <a:pPr algn="ctr"/>
                      <a:r>
                        <a:rPr lang="en-US" altLang="zh-CN" sz="2400" b="1" dirty="0" smtClean="0">
                          <a:latin typeface="+mn-ea"/>
                          <a:ea typeface="+mn-ea"/>
                        </a:rPr>
                        <a:t>00011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rPr>
                        <a:t>黑龙江</a:t>
                      </a:r>
                      <a:endParaRPr lang="en-US" altLang="zh-CN" sz="2400" b="1" dirty="0" smtClean="0">
                        <a:latin typeface="+mn-ea"/>
                        <a:ea typeface="+mn-e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mn-ea"/>
                          <a:ea typeface="+mn-ea"/>
                        </a:rPr>
                        <a:t>00100</a:t>
                      </a:r>
                    </a:p>
                  </a:txBody>
                  <a:tcPr marL="36000" marR="36000" anchor="ctr" anchorCtr="1">
                    <a:cell3D prstMaterial="dkEdge">
                      <a:bevel prst="convex"/>
                      <a:lightRig rig="flood" dir="t"/>
                    </a:cell3D>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rPr>
                        <a:t>吉  林</a:t>
                      </a:r>
                      <a:endParaRPr lang="en-US" altLang="zh-CN" sz="2400" b="1" dirty="0" smtClean="0">
                        <a:latin typeface="+mn-ea"/>
                        <a:ea typeface="+mn-e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mn-ea"/>
                          <a:ea typeface="+mn-ea"/>
                        </a:rPr>
                        <a:t>00101</a:t>
                      </a:r>
                    </a:p>
                  </a:txBody>
                  <a:tcPr marL="36000" marR="36000" anchor="ctr" anchorCtr="1">
                    <a:cell3D prstMaterial="dkEdge">
                      <a:bevel prst="convex"/>
                      <a:lightRig rig="flood" dir="t"/>
                    </a:cell3D>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rPr>
                        <a:t>河  北</a:t>
                      </a:r>
                      <a:endParaRPr lang="en-US" altLang="zh-CN" sz="2400" b="1" dirty="0" smtClean="0">
                        <a:latin typeface="+mn-ea"/>
                        <a:ea typeface="+mn-e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mn-ea"/>
                          <a:ea typeface="+mn-ea"/>
                        </a:rPr>
                        <a:t>00110</a:t>
                      </a:r>
                    </a:p>
                  </a:txBody>
                  <a:tcPr marL="36000" marR="36000" anchor="ctr" anchorCtr="1">
                    <a:cell3D prstMaterial="dkEdge">
                      <a:bevel prst="convex"/>
                      <a:lightRig rig="flood" dir="t"/>
                    </a:cell3D>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rPr>
                        <a:t>河  南</a:t>
                      </a:r>
                      <a:endParaRPr lang="en-US" altLang="zh-CN" sz="2400" b="1" dirty="0" smtClean="0">
                        <a:latin typeface="+mn-ea"/>
                        <a:ea typeface="+mn-e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mn-ea"/>
                          <a:ea typeface="+mn-ea"/>
                        </a:rPr>
                        <a:t>00111</a:t>
                      </a:r>
                    </a:p>
                  </a:txBody>
                  <a:tcPr marL="36000" marR="36000" anchor="ctr" anchorCtr="1">
                    <a:cell3D prstMaterial="dkEdge">
                      <a:bevel prst="convex"/>
                      <a:lightRig rig="flood" dir="t"/>
                    </a:cell3D>
                    <a:solidFill>
                      <a:srgbClr val="92D050"/>
                    </a:solidFill>
                  </a:tcPr>
                </a:tc>
              </a:tr>
              <a:tr h="914400">
                <a:tc>
                  <a:txBody>
                    <a:bodyPr/>
                    <a:lstStyle/>
                    <a:p>
                      <a:pPr algn="ctr"/>
                      <a:r>
                        <a:rPr lang="zh-CN" altLang="en-US" sz="2400" b="1" dirty="0" smtClean="0">
                          <a:latin typeface="+mn-ea"/>
                          <a:ea typeface="+mn-ea"/>
                        </a:rPr>
                        <a:t>山  东</a:t>
                      </a:r>
                      <a:endParaRPr lang="en-US" altLang="zh-CN" sz="2400" b="1" dirty="0" smtClean="0">
                        <a:latin typeface="+mn-ea"/>
                        <a:ea typeface="+mn-ea"/>
                      </a:endParaRPr>
                    </a:p>
                    <a:p>
                      <a:pPr algn="ctr"/>
                      <a:r>
                        <a:rPr lang="en-US" altLang="zh-CN" sz="2400" b="1" dirty="0" smtClean="0">
                          <a:latin typeface="+mn-ea"/>
                          <a:ea typeface="+mn-ea"/>
                        </a:rPr>
                        <a:t>01000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rPr>
                        <a:t>内蒙古</a:t>
                      </a:r>
                      <a:endParaRPr lang="en-US" altLang="zh-CN" sz="2400" b="1" dirty="0" smtClean="0">
                        <a:latin typeface="+mn-ea"/>
                        <a:ea typeface="+mn-ea"/>
                      </a:endParaRPr>
                    </a:p>
                    <a:p>
                      <a:pPr algn="ctr"/>
                      <a:r>
                        <a:rPr lang="en-US" altLang="zh-CN" sz="2400" b="1" dirty="0" smtClean="0">
                          <a:latin typeface="+mn-ea"/>
                          <a:ea typeface="+mn-ea"/>
                        </a:rPr>
                        <a:t>01001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陕  西</a:t>
                      </a:r>
                      <a:endParaRPr lang="en-US" altLang="zh-CN" sz="2400" b="1" dirty="0" smtClean="0">
                        <a:latin typeface="+mn-ea"/>
                        <a:ea typeface="+mn-ea"/>
                      </a:endParaRPr>
                    </a:p>
                    <a:p>
                      <a:pPr algn="ctr"/>
                      <a:r>
                        <a:rPr lang="en-US" altLang="zh-CN" sz="2400" b="1" dirty="0" smtClean="0">
                          <a:latin typeface="+mn-ea"/>
                          <a:ea typeface="+mn-ea"/>
                        </a:rPr>
                        <a:t>01010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宁  夏</a:t>
                      </a:r>
                      <a:endParaRPr lang="en-US" altLang="zh-CN" sz="2400" b="1" dirty="0" smtClean="0">
                        <a:latin typeface="+mn-ea"/>
                        <a:ea typeface="+mn-ea"/>
                      </a:endParaRPr>
                    </a:p>
                    <a:p>
                      <a:pPr algn="ctr"/>
                      <a:r>
                        <a:rPr lang="en-US" altLang="zh-CN" sz="2400" b="1" dirty="0" smtClean="0">
                          <a:latin typeface="+mn-ea"/>
                          <a:ea typeface="+mn-ea"/>
                        </a:rPr>
                        <a:t>01011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青  海</a:t>
                      </a:r>
                      <a:endParaRPr lang="en-US" altLang="zh-CN" sz="2400" b="1" dirty="0" smtClean="0">
                        <a:latin typeface="+mn-ea"/>
                        <a:ea typeface="+mn-ea"/>
                      </a:endParaRPr>
                    </a:p>
                    <a:p>
                      <a:pPr algn="ctr"/>
                      <a:r>
                        <a:rPr lang="en-US" altLang="zh-CN" sz="2400" b="1" dirty="0" smtClean="0">
                          <a:latin typeface="+mn-ea"/>
                          <a:ea typeface="+mn-ea"/>
                        </a:rPr>
                        <a:t>01100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甘  肃</a:t>
                      </a:r>
                      <a:endParaRPr lang="en-US" altLang="zh-CN" sz="2400" b="1" dirty="0" smtClean="0">
                        <a:latin typeface="+mn-ea"/>
                        <a:ea typeface="+mn-ea"/>
                      </a:endParaRPr>
                    </a:p>
                    <a:p>
                      <a:pPr algn="ctr"/>
                      <a:r>
                        <a:rPr lang="en-US" altLang="zh-CN" sz="2400" b="1" dirty="0" smtClean="0">
                          <a:latin typeface="+mn-ea"/>
                          <a:ea typeface="+mn-ea"/>
                        </a:rPr>
                        <a:t>01101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新  疆</a:t>
                      </a:r>
                      <a:endParaRPr lang="en-US" altLang="zh-CN" sz="2400" b="1" dirty="0" smtClean="0">
                        <a:latin typeface="+mn-ea"/>
                        <a:ea typeface="+mn-ea"/>
                      </a:endParaRPr>
                    </a:p>
                    <a:p>
                      <a:pPr algn="ctr"/>
                      <a:r>
                        <a:rPr lang="en-US" altLang="zh-CN" sz="2400" b="1" dirty="0" smtClean="0">
                          <a:latin typeface="+mn-ea"/>
                          <a:ea typeface="+mn-ea"/>
                        </a:rPr>
                        <a:t>01110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r>
              <a:tr h="914400">
                <a:tc>
                  <a:txBody>
                    <a:bodyPr/>
                    <a:lstStyle/>
                    <a:p>
                      <a:pPr algn="ctr"/>
                      <a:r>
                        <a:rPr lang="zh-CN" altLang="en-US" sz="2400" b="1" dirty="0" smtClean="0">
                          <a:latin typeface="+mn-ea"/>
                          <a:ea typeface="+mn-ea"/>
                        </a:rPr>
                        <a:t>西  藏</a:t>
                      </a:r>
                      <a:endParaRPr lang="en-US" altLang="zh-CN" sz="2400" b="1" dirty="0" smtClean="0">
                        <a:latin typeface="+mn-ea"/>
                        <a:ea typeface="+mn-ea"/>
                      </a:endParaRPr>
                    </a:p>
                    <a:p>
                      <a:pPr algn="ctr"/>
                      <a:r>
                        <a:rPr lang="en-US" altLang="zh-CN" sz="2400" b="1" dirty="0" smtClean="0">
                          <a:latin typeface="+mn-ea"/>
                          <a:ea typeface="+mn-ea"/>
                        </a:rPr>
                        <a:t>01111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云  南</a:t>
                      </a:r>
                      <a:endParaRPr lang="en-US" altLang="zh-CN" sz="2400" b="1" dirty="0" smtClean="0">
                        <a:latin typeface="+mn-ea"/>
                        <a:ea typeface="+mn-ea"/>
                      </a:endParaRPr>
                    </a:p>
                    <a:p>
                      <a:pPr algn="ctr"/>
                      <a:r>
                        <a:rPr lang="en-US" altLang="zh-CN" sz="2400" b="1" dirty="0" smtClean="0">
                          <a:latin typeface="+mn-ea"/>
                          <a:ea typeface="+mn-ea"/>
                        </a:rPr>
                        <a:t>10000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贵  州</a:t>
                      </a:r>
                      <a:endParaRPr lang="en-US" altLang="zh-CN" sz="2400" b="1" dirty="0" smtClean="0">
                        <a:latin typeface="+mn-ea"/>
                        <a:ea typeface="+mn-ea"/>
                      </a:endParaRPr>
                    </a:p>
                    <a:p>
                      <a:pPr algn="ctr"/>
                      <a:r>
                        <a:rPr lang="en-US" altLang="zh-CN" sz="2400" b="1" dirty="0" smtClean="0">
                          <a:latin typeface="+mn-ea"/>
                          <a:ea typeface="+mn-ea"/>
                        </a:rPr>
                        <a:t>10001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marL="342900" indent="-342900" algn="ctr">
                        <a:buAutoNum type="ea1ChsPlain" startAt="4"/>
                      </a:pPr>
                      <a:r>
                        <a:rPr lang="zh-CN" altLang="en-US" sz="2400" b="1" dirty="0" smtClean="0">
                          <a:latin typeface="+mn-ea"/>
                          <a:ea typeface="+mn-ea"/>
                        </a:rPr>
                        <a:t>川</a:t>
                      </a:r>
                      <a:endParaRPr lang="en-US" altLang="zh-CN" sz="2400" b="1" dirty="0" smtClean="0">
                        <a:latin typeface="+mn-ea"/>
                        <a:ea typeface="+mn-ea"/>
                      </a:endParaRPr>
                    </a:p>
                    <a:p>
                      <a:pPr marL="342900" indent="-342900" algn="ctr">
                        <a:buAutoNum type="ea1ChsPlain" startAt="4"/>
                      </a:pPr>
                      <a:r>
                        <a:rPr lang="en-US" altLang="zh-CN" sz="2400" b="1" dirty="0" smtClean="0">
                          <a:latin typeface="+mn-ea"/>
                          <a:ea typeface="+mn-ea"/>
                        </a:rPr>
                        <a:t>10010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重  庆</a:t>
                      </a:r>
                      <a:endParaRPr lang="en-US" altLang="zh-CN" sz="2400" b="1" dirty="0" smtClean="0">
                        <a:latin typeface="+mn-ea"/>
                        <a:ea typeface="+mn-ea"/>
                      </a:endParaRPr>
                    </a:p>
                    <a:p>
                      <a:pPr algn="ctr"/>
                      <a:r>
                        <a:rPr lang="en-US" altLang="zh-CN" sz="2400" b="1" dirty="0" smtClean="0">
                          <a:latin typeface="+mn-ea"/>
                          <a:ea typeface="+mn-ea"/>
                        </a:rPr>
                        <a:t>10011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安  徽</a:t>
                      </a:r>
                      <a:endParaRPr lang="en-US" altLang="zh-CN" sz="2400" b="1" dirty="0" smtClean="0">
                        <a:latin typeface="+mn-ea"/>
                        <a:ea typeface="+mn-ea"/>
                      </a:endParaRPr>
                    </a:p>
                    <a:p>
                      <a:pPr algn="ctr"/>
                      <a:r>
                        <a:rPr lang="en-US" altLang="zh-CN" sz="2400" b="1" dirty="0" smtClean="0">
                          <a:latin typeface="+mn-ea"/>
                          <a:ea typeface="+mn-ea"/>
                        </a:rPr>
                        <a:t>10100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湖  北</a:t>
                      </a:r>
                      <a:endParaRPr lang="en-US" altLang="zh-CN" sz="2400" b="1" dirty="0" smtClean="0">
                        <a:latin typeface="+mn-ea"/>
                        <a:ea typeface="+mn-ea"/>
                      </a:endParaRPr>
                    </a:p>
                    <a:p>
                      <a:pPr algn="ctr"/>
                      <a:r>
                        <a:rPr lang="en-US" altLang="zh-CN" sz="2400" b="1" dirty="0" smtClean="0">
                          <a:latin typeface="+mn-ea"/>
                          <a:ea typeface="+mn-ea"/>
                        </a:rPr>
                        <a:t>10101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r>
              <a:tr h="914400">
                <a:tc>
                  <a:txBody>
                    <a:bodyPr/>
                    <a:lstStyle/>
                    <a:p>
                      <a:pPr algn="ctr"/>
                      <a:r>
                        <a:rPr lang="zh-CN" altLang="en-US" sz="2400" b="1" dirty="0" smtClean="0">
                          <a:latin typeface="+mn-ea"/>
                          <a:ea typeface="+mn-ea"/>
                        </a:rPr>
                        <a:t>湖  南</a:t>
                      </a:r>
                      <a:endParaRPr lang="en-US" altLang="zh-CN" sz="2400" b="1" dirty="0" smtClean="0">
                        <a:latin typeface="+mn-ea"/>
                        <a:ea typeface="+mn-ea"/>
                      </a:endParaRPr>
                    </a:p>
                    <a:p>
                      <a:pPr algn="ctr"/>
                      <a:r>
                        <a:rPr lang="en-US" altLang="zh-CN" sz="2400" b="1" dirty="0" smtClean="0">
                          <a:latin typeface="+mn-ea"/>
                          <a:ea typeface="+mn-ea"/>
                        </a:rPr>
                        <a:t>10110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江  西</a:t>
                      </a:r>
                      <a:endParaRPr lang="en-US" altLang="zh-CN" sz="2400" b="1" dirty="0" smtClean="0">
                        <a:latin typeface="+mn-ea"/>
                        <a:ea typeface="+mn-ea"/>
                      </a:endParaRPr>
                    </a:p>
                    <a:p>
                      <a:pPr algn="ctr"/>
                      <a:r>
                        <a:rPr lang="en-US" altLang="zh-CN" sz="2400" b="1" dirty="0" smtClean="0">
                          <a:latin typeface="+mn-ea"/>
                          <a:ea typeface="+mn-ea"/>
                        </a:rPr>
                        <a:t>10111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江  苏</a:t>
                      </a:r>
                      <a:endParaRPr lang="en-US" altLang="zh-CN" sz="2400" b="1" dirty="0" smtClean="0">
                        <a:latin typeface="+mn-ea"/>
                        <a:ea typeface="+mn-ea"/>
                      </a:endParaRPr>
                    </a:p>
                    <a:p>
                      <a:pPr algn="ctr"/>
                      <a:r>
                        <a:rPr lang="en-US" altLang="zh-CN" sz="2400" b="1" dirty="0" smtClean="0">
                          <a:latin typeface="+mn-ea"/>
                          <a:ea typeface="+mn-ea"/>
                        </a:rPr>
                        <a:t>11000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浙  江</a:t>
                      </a:r>
                      <a:endParaRPr lang="en-US" altLang="zh-CN" sz="2400" b="1" dirty="0" smtClean="0">
                        <a:latin typeface="+mn-ea"/>
                        <a:ea typeface="+mn-ea"/>
                      </a:endParaRPr>
                    </a:p>
                    <a:p>
                      <a:pPr algn="ctr"/>
                      <a:r>
                        <a:rPr lang="en-US" altLang="zh-CN" sz="2400" b="1" dirty="0" smtClean="0">
                          <a:latin typeface="+mn-ea"/>
                          <a:ea typeface="+mn-ea"/>
                        </a:rPr>
                        <a:t>11001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上  海</a:t>
                      </a:r>
                      <a:endParaRPr lang="en-US" altLang="zh-CN" sz="2400" b="1" dirty="0" smtClean="0">
                        <a:latin typeface="+mn-ea"/>
                        <a:ea typeface="+mn-ea"/>
                      </a:endParaRPr>
                    </a:p>
                    <a:p>
                      <a:pPr algn="ctr"/>
                      <a:r>
                        <a:rPr lang="en-US" altLang="zh-CN" sz="2400" b="1" dirty="0" smtClean="0">
                          <a:latin typeface="+mn-ea"/>
                          <a:ea typeface="+mn-ea"/>
                        </a:rPr>
                        <a:t>11010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海  南</a:t>
                      </a:r>
                      <a:endParaRPr lang="en-US" altLang="zh-CN" sz="2400" b="1" dirty="0" smtClean="0">
                        <a:latin typeface="+mn-ea"/>
                        <a:ea typeface="+mn-ea"/>
                      </a:endParaRPr>
                    </a:p>
                    <a:p>
                      <a:pPr algn="ctr"/>
                      <a:r>
                        <a:rPr lang="en-US" altLang="zh-CN" sz="2400" b="1" dirty="0" smtClean="0">
                          <a:latin typeface="+mn-ea"/>
                          <a:ea typeface="+mn-ea"/>
                        </a:rPr>
                        <a:t>11011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福  建</a:t>
                      </a:r>
                      <a:endParaRPr lang="en-US" altLang="zh-CN" sz="2400" b="1" dirty="0" smtClean="0">
                        <a:latin typeface="+mn-ea"/>
                        <a:ea typeface="+mn-ea"/>
                      </a:endParaRPr>
                    </a:p>
                    <a:p>
                      <a:pPr algn="ctr"/>
                      <a:r>
                        <a:rPr lang="en-US" altLang="zh-CN" sz="2400" b="1" dirty="0" smtClean="0">
                          <a:latin typeface="+mn-ea"/>
                          <a:ea typeface="+mn-ea"/>
                        </a:rPr>
                        <a:t>11100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r>
              <a:tr h="914400">
                <a:tc>
                  <a:txBody>
                    <a:bodyPr/>
                    <a:lstStyle/>
                    <a:p>
                      <a:pPr algn="ctr"/>
                      <a:r>
                        <a:rPr lang="zh-CN" altLang="en-US" sz="2400" b="1" dirty="0" smtClean="0">
                          <a:latin typeface="+mn-ea"/>
                          <a:ea typeface="+mn-ea"/>
                        </a:rPr>
                        <a:t>广  东</a:t>
                      </a:r>
                      <a:endParaRPr lang="en-US" altLang="zh-CN" sz="2400" b="1" dirty="0" smtClean="0">
                        <a:latin typeface="+mn-ea"/>
                        <a:ea typeface="+mn-ea"/>
                      </a:endParaRPr>
                    </a:p>
                    <a:p>
                      <a:pPr algn="ctr"/>
                      <a:r>
                        <a:rPr lang="en-US" altLang="zh-CN" sz="2400" b="1" dirty="0" smtClean="0">
                          <a:latin typeface="+mn-ea"/>
                          <a:ea typeface="+mn-ea"/>
                        </a:rPr>
                        <a:t>11101</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r>
                        <a:rPr lang="zh-CN" altLang="en-US" sz="2400" b="1" dirty="0" smtClean="0">
                          <a:latin typeface="+mn-ea"/>
                          <a:ea typeface="+mn-ea"/>
                        </a:rPr>
                        <a:t>广  西</a:t>
                      </a:r>
                      <a:endParaRPr lang="en-US" altLang="zh-CN" sz="2400" b="1" dirty="0" smtClean="0">
                        <a:latin typeface="+mn-ea"/>
                        <a:ea typeface="+mn-ea"/>
                      </a:endParaRPr>
                    </a:p>
                    <a:p>
                      <a:pPr algn="ctr"/>
                      <a:r>
                        <a:rPr lang="en-US" altLang="zh-CN" sz="2400" b="1" dirty="0" smtClean="0">
                          <a:latin typeface="+mn-ea"/>
                          <a:ea typeface="+mn-ea"/>
                        </a:rPr>
                        <a:t>11110</a:t>
                      </a: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rPr>
                        <a:t>山  西</a:t>
                      </a:r>
                      <a:endParaRPr lang="en-US" altLang="zh-CN" sz="2400" b="1" dirty="0" smtClean="0">
                        <a:latin typeface="+mn-ea"/>
                        <a:ea typeface="+mn-e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mn-ea"/>
                          <a:ea typeface="+mn-ea"/>
                        </a:rPr>
                        <a:t>11111</a:t>
                      </a:r>
                      <a:endParaRPr lang="zh-CN" altLang="en-US" sz="2400" b="1" dirty="0" smtClean="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c>
                  <a:txBody>
                    <a:bodyPr/>
                    <a:lstStyle/>
                    <a:p>
                      <a:pPr algn="ctr"/>
                      <a:endParaRPr lang="zh-CN" altLang="en-US" sz="2400" b="1" dirty="0">
                        <a:latin typeface="+mn-ea"/>
                        <a:ea typeface="+mn-ea"/>
                      </a:endParaRPr>
                    </a:p>
                  </a:txBody>
                  <a:tcPr marL="36000" marR="36000" anchor="ctr" anchorCtr="1">
                    <a:cell3D prstMaterial="dkEdge">
                      <a:bevel prst="convex"/>
                      <a:lightRig rig="flood" dir="t"/>
                    </a:cell3D>
                    <a:solidFill>
                      <a:srgbClr val="92D050"/>
                    </a:solidFill>
                  </a:tcPr>
                </a:tc>
              </a:tr>
            </a:tbl>
          </a:graphicData>
        </a:graphic>
      </p:graphicFrame>
    </p:spTree>
    <p:extLst>
      <p:ext uri="{BB962C8B-B14F-4D97-AF65-F5344CB8AC3E}">
        <p14:creationId xmlns:p14="http://schemas.microsoft.com/office/powerpoint/2010/main" val="1625991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9" name="Rectangle 9"/>
          <p:cNvSpPr>
            <a:spLocks noChangeArrowheads="1"/>
          </p:cNvSpPr>
          <p:nvPr/>
        </p:nvSpPr>
        <p:spPr bwMode="auto">
          <a:xfrm>
            <a:off x="761774" y="1297892"/>
            <a:ext cx="6139822" cy="978729"/>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solidFill>
                  <a:srgbClr val="FF3300"/>
                </a:solidFill>
                <a:ea typeface="楷体_GB2312" pitchFamily="49" charset="-122"/>
              </a:rPr>
              <a:t>模型</a:t>
            </a:r>
            <a:r>
              <a:rPr lang="zh-CN" altLang="en-US" b="1" dirty="0">
                <a:ea typeface="楷体_GB2312" pitchFamily="49" charset="-122"/>
              </a:rPr>
              <a:t>是为了一定目的，对客观事物的一部分</a:t>
            </a:r>
          </a:p>
          <a:p>
            <a:pPr eaLnBrk="1" hangingPunct="1">
              <a:lnSpc>
                <a:spcPct val="120000"/>
              </a:lnSpc>
            </a:pPr>
            <a:r>
              <a:rPr lang="zh-CN" altLang="en-US" b="1" dirty="0">
                <a:ea typeface="楷体_GB2312" pitchFamily="49" charset="-122"/>
              </a:rPr>
              <a:t>进行简缩、抽象、提炼出来的</a:t>
            </a:r>
            <a:r>
              <a:rPr lang="zh-CN" altLang="en-US" b="1" dirty="0">
                <a:solidFill>
                  <a:srgbClr val="FF3300"/>
                </a:solidFill>
                <a:ea typeface="楷体_GB2312" pitchFamily="49" charset="-122"/>
              </a:rPr>
              <a:t>原型</a:t>
            </a:r>
            <a:r>
              <a:rPr lang="zh-CN" altLang="en-US" b="1" dirty="0">
                <a:ea typeface="楷体_GB2312" pitchFamily="49" charset="-122"/>
              </a:rPr>
              <a:t>的替代物</a:t>
            </a:r>
            <a:r>
              <a:rPr lang="en-US" altLang="zh-CN" b="1" dirty="0">
                <a:ea typeface="楷体_GB2312" pitchFamily="49" charset="-122"/>
              </a:rPr>
              <a:t>.</a:t>
            </a:r>
          </a:p>
        </p:txBody>
      </p:sp>
      <p:sp>
        <p:nvSpPr>
          <p:cNvPr id="15370" name="Rectangle 10"/>
          <p:cNvSpPr>
            <a:spLocks noChangeArrowheads="1"/>
          </p:cNvSpPr>
          <p:nvPr/>
        </p:nvSpPr>
        <p:spPr bwMode="auto">
          <a:xfrm>
            <a:off x="761774" y="2441307"/>
            <a:ext cx="6139822" cy="535531"/>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20000"/>
              </a:lnSpc>
            </a:pPr>
            <a:r>
              <a:rPr kumimoji="1" lang="zh-CN" altLang="en-US" sz="2400" b="1" dirty="0">
                <a:solidFill>
                  <a:srgbClr val="FF3300"/>
                </a:solidFill>
                <a:latin typeface="Times New Roman" panose="02020603050405020304" pitchFamily="18" charset="0"/>
                <a:ea typeface="楷体_GB2312" pitchFamily="49" charset="-122"/>
              </a:rPr>
              <a:t>模型反映了原型中人们需要的那一部分特征</a:t>
            </a:r>
            <a:r>
              <a:rPr kumimoji="1" lang="en-US" altLang="zh-CN" sz="2400" b="1" dirty="0">
                <a:solidFill>
                  <a:srgbClr val="FF3300"/>
                </a:solidFill>
                <a:latin typeface="Times New Roman" panose="02020603050405020304" pitchFamily="18" charset="0"/>
                <a:ea typeface="楷体_GB2312" pitchFamily="49" charset="-122"/>
              </a:rPr>
              <a:t>.</a:t>
            </a:r>
          </a:p>
        </p:txBody>
      </p:sp>
      <p:pic>
        <p:nvPicPr>
          <p:cNvPr id="48132" name="Picture 4" descr="c:\users\administrator\appdata\roaming\360se6\User Data\temp\98b1OOOPIC95.jpg">
            <a:extLst>
              <a:ext uri="{FF2B5EF4-FFF2-40B4-BE49-F238E27FC236}">
                <a16:creationId xmlns="" xmlns:a16="http://schemas.microsoft.com/office/drawing/2014/main" id="{494C2176-62F2-4F75-AA07-5802F240A4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3361" y="269558"/>
            <a:ext cx="1850124" cy="2319771"/>
          </a:xfrm>
          <a:prstGeom prst="rect">
            <a:avLst/>
          </a:prstGeom>
          <a:ln>
            <a:noFill/>
          </a:ln>
          <a:effectLst>
            <a:softEdge rad="127000"/>
          </a:effectLst>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0"/>
          </p:nvPr>
        </p:nvSpPr>
        <p:spPr>
          <a:xfrm>
            <a:off x="1621701" y="522514"/>
            <a:ext cx="5606413" cy="465786"/>
          </a:xfrm>
        </p:spPr>
        <p:txBody>
          <a:bodyPr/>
          <a:lstStyle/>
          <a:p>
            <a:r>
              <a:rPr lang="zh-CN" altLang="en-US" sz="2800" dirty="0">
                <a:latin typeface="楷体_GB2312" pitchFamily="49" charset="-122"/>
                <a:ea typeface="楷体_GB2312" pitchFamily="49" charset="-122"/>
              </a:rPr>
              <a:t>从现实对象到</a:t>
            </a:r>
            <a:r>
              <a:rPr lang="zh-CN" altLang="en-US" sz="2800" dirty="0" smtClean="0">
                <a:latin typeface="楷体_GB2312" pitchFamily="49" charset="-122"/>
                <a:ea typeface="楷体_GB2312" pitchFamily="49" charset="-122"/>
              </a:rPr>
              <a:t>数学模型</a:t>
            </a:r>
            <a:endParaRPr lang="zh-CN" altLang="en-US" sz="2800" dirty="0">
              <a:latin typeface="楷体_GB2312" pitchFamily="49" charset="-122"/>
              <a:ea typeface="楷体_GB2312" pitchFamily="49" charset="-122"/>
            </a:endParaRPr>
          </a:p>
        </p:txBody>
      </p:sp>
      <p:sp>
        <p:nvSpPr>
          <p:cNvPr id="8" name="矩形 7">
            <a:extLst>
              <a:ext uri="{FF2B5EF4-FFF2-40B4-BE49-F238E27FC236}">
                <a16:creationId xmlns="" xmlns:a16="http://schemas.microsoft.com/office/drawing/2014/main" id="{CB6AA7D5-3A07-4BB5-A063-9090F7C2496C}"/>
              </a:ext>
            </a:extLst>
          </p:cNvPr>
          <p:cNvSpPr/>
          <p:nvPr/>
        </p:nvSpPr>
        <p:spPr bwMode="auto">
          <a:xfrm>
            <a:off x="664027" y="4765647"/>
            <a:ext cx="2766798" cy="1249221"/>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a:softEdge rad="127000"/>
          </a:effectLst>
          <a:extLst/>
        </p:spPr>
        <p:txBody>
          <a:bodyPr/>
          <a:lstStyle/>
          <a:p>
            <a:pPr eaLnBrk="1" hangingPunct="1">
              <a:defRPr/>
            </a:pPr>
            <a:endParaRPr lang="zh-CN" altLang="en-US"/>
          </a:p>
        </p:txBody>
      </p:sp>
      <p:sp>
        <p:nvSpPr>
          <p:cNvPr id="10" name="矩形 9">
            <a:extLst>
              <a:ext uri="{FF2B5EF4-FFF2-40B4-BE49-F238E27FC236}">
                <a16:creationId xmlns="" xmlns:a16="http://schemas.microsoft.com/office/drawing/2014/main" id="{9B997DBB-F155-4491-B1A6-C91E7044AB3C}"/>
              </a:ext>
            </a:extLst>
          </p:cNvPr>
          <p:cNvSpPr/>
          <p:nvPr/>
        </p:nvSpPr>
        <p:spPr bwMode="auto">
          <a:xfrm>
            <a:off x="1045454" y="3308071"/>
            <a:ext cx="2003943" cy="1227439"/>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a:softEdge rad="31750"/>
          </a:effectLst>
          <a:extLst/>
        </p:spPr>
        <p:txBody>
          <a:bodyPr/>
          <a:lstStyle/>
          <a:p>
            <a:pPr eaLnBrk="1" hangingPunct="1">
              <a:defRPr/>
            </a:pPr>
            <a:endParaRPr lang="zh-CN" altLang="en-US"/>
          </a:p>
        </p:txBody>
      </p:sp>
      <p:sp>
        <p:nvSpPr>
          <p:cNvPr id="11" name="圆角矩形 10"/>
          <p:cNvSpPr>
            <a:spLocks noChangeArrowheads="1"/>
          </p:cNvSpPr>
          <p:nvPr/>
        </p:nvSpPr>
        <p:spPr bwMode="auto">
          <a:xfrm>
            <a:off x="4767543" y="3239087"/>
            <a:ext cx="2134053" cy="1296423"/>
          </a:xfrm>
          <a:prstGeom prst="roundRect">
            <a:avLst>
              <a:gd name="adj" fmla="val 16667"/>
            </a:avLst>
          </a:prstGeom>
          <a:blipFill dpi="0" rotWithShape="1">
            <a:blip r:embed="rId6"/>
            <a:srcRect/>
            <a:stretch>
              <a:fillRect/>
            </a:stretch>
          </a:blipFill>
          <a:ln w="9525" algn="ctr">
            <a:solidFill>
              <a:schemeClr val="tx1"/>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圆角矩形 11"/>
          <p:cNvSpPr>
            <a:spLocks noChangeArrowheads="1"/>
          </p:cNvSpPr>
          <p:nvPr/>
        </p:nvSpPr>
        <p:spPr bwMode="auto">
          <a:xfrm>
            <a:off x="5129659" y="4797759"/>
            <a:ext cx="1409819" cy="1374364"/>
          </a:xfrm>
          <a:prstGeom prst="roundRect">
            <a:avLst>
              <a:gd name="adj" fmla="val 16667"/>
            </a:avLst>
          </a:prstGeom>
          <a:blipFill dpi="0" rotWithShape="1">
            <a:blip r:embed="rId7"/>
            <a:srcRect/>
            <a:stretch>
              <a:fillRect/>
            </a:stretch>
          </a:blipFill>
          <a:ln w="9525" algn="ctr">
            <a:solidFill>
              <a:schemeClr val="tx1"/>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圆角矩形 12"/>
          <p:cNvSpPr>
            <a:spLocks noChangeArrowheads="1"/>
          </p:cNvSpPr>
          <p:nvPr/>
        </p:nvSpPr>
        <p:spPr bwMode="auto">
          <a:xfrm>
            <a:off x="8202230" y="4535510"/>
            <a:ext cx="3382510" cy="1965121"/>
          </a:xfrm>
          <a:prstGeom prst="roundRect">
            <a:avLst>
              <a:gd name="adj" fmla="val 16667"/>
            </a:avLst>
          </a:prstGeom>
          <a:blipFill dpi="0" rotWithShape="1">
            <a:blip r:embed="rId8"/>
            <a:srcRect/>
            <a:stretch>
              <a:fillRect/>
            </a:stretch>
          </a:blipFill>
          <a:ln w="9525" algn="ctr">
            <a:solidFill>
              <a:schemeClr val="tx1"/>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圆角矩形 14"/>
          <p:cNvSpPr>
            <a:spLocks noChangeArrowheads="1"/>
          </p:cNvSpPr>
          <p:nvPr/>
        </p:nvSpPr>
        <p:spPr bwMode="auto">
          <a:xfrm>
            <a:off x="8254159" y="2589329"/>
            <a:ext cx="3278652" cy="1826438"/>
          </a:xfrm>
          <a:prstGeom prst="roundRect">
            <a:avLst>
              <a:gd name="adj" fmla="val 16667"/>
            </a:avLst>
          </a:prstGeom>
          <a:blipFill dpi="0" rotWithShape="1">
            <a:blip r:embed="rId9"/>
            <a:srcRect/>
            <a:stretch>
              <a:fillRect/>
            </a:stretch>
          </a:blipFill>
          <a:ln w="9525" algn="ctr">
            <a:solidFill>
              <a:schemeClr val="tx1"/>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126394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iterate type="wd">
                                    <p:tmPct val="100000"/>
                                  </p:iterate>
                                  <p:childTnLst>
                                    <p:set>
                                      <p:cBhvr>
                                        <p:cTn id="6" dur="1" fill="hold">
                                          <p:stCondLst>
                                            <p:cond delay="0"/>
                                          </p:stCondLst>
                                        </p:cTn>
                                        <p:tgtEl>
                                          <p:spTgt spid="15369"/>
                                        </p:tgtEl>
                                        <p:attrNameLst>
                                          <p:attrName>style.visibility</p:attrName>
                                        </p:attrNameLst>
                                      </p:cBhvr>
                                      <p:to>
                                        <p:strVal val="visible"/>
                                      </p:to>
                                    </p:set>
                                    <p:animEffect transition="in" filter="dissolve">
                                      <p:cBhvr>
                                        <p:cTn id="7" dur="300"/>
                                        <p:tgtEl>
                                          <p:spTgt spid="15369"/>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70"/>
                                        </p:tgtEl>
                                        <p:attrNameLst>
                                          <p:attrName>style.visibility</p:attrName>
                                        </p:attrNameLst>
                                      </p:cBhvr>
                                      <p:to>
                                        <p:strVal val="visible"/>
                                      </p:to>
                                    </p:set>
                                    <p:animEffect transition="in" filter="wipe(left)">
                                      <p:cBhvr>
                                        <p:cTn id="12" dur="2000"/>
                                        <p:tgtEl>
                                          <p:spTgt spid="153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48132"/>
                                        </p:tgtEl>
                                        <p:attrNameLst>
                                          <p:attrName>style.visibility</p:attrName>
                                        </p:attrNameLst>
                                      </p:cBhvr>
                                      <p:to>
                                        <p:strVal val="visible"/>
                                      </p:to>
                                    </p:set>
                                    <p:animEffect transition="in" filter="fade">
                                      <p:cBhvr>
                                        <p:cTn id="17" dur="1000"/>
                                        <p:tgtEl>
                                          <p:spTgt spid="48132"/>
                                        </p:tgtEl>
                                      </p:cBhvr>
                                    </p:animEffect>
                                    <p:anim calcmode="lin" valueType="num">
                                      <p:cBhvr>
                                        <p:cTn id="18" dur="1000" fill="hold"/>
                                        <p:tgtEl>
                                          <p:spTgt spid="48132"/>
                                        </p:tgtEl>
                                        <p:attrNameLst>
                                          <p:attrName>ppt_x</p:attrName>
                                        </p:attrNameLst>
                                      </p:cBhvr>
                                      <p:tavLst>
                                        <p:tav tm="0">
                                          <p:val>
                                            <p:strVal val="#ppt_x"/>
                                          </p:val>
                                        </p:tav>
                                        <p:tav tm="100000">
                                          <p:val>
                                            <p:strVal val="#ppt_x"/>
                                          </p:val>
                                        </p:tav>
                                      </p:tavLst>
                                    </p:anim>
                                    <p:anim calcmode="lin" valueType="num">
                                      <p:cBhvr>
                                        <p:cTn id="19" dur="1000" fill="hold"/>
                                        <p:tgtEl>
                                          <p:spTgt spid="481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9" grpId="0" animBg="1" autoUpdateAnimBg="0"/>
      <p:bldP spid="15370" grpId="0" animBg="1" autoUpdateAnimBg="0"/>
      <p:bldP spid="11" grpId="0" animBg="1"/>
      <p:bldP spid="12" grpId="0" animBg="1"/>
      <p:bldP spid="13"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6"/>
          <p:cNvSpPr>
            <a:spLocks noChangeArrowheads="1"/>
          </p:cNvSpPr>
          <p:nvPr/>
        </p:nvSpPr>
        <p:spPr bwMode="auto">
          <a:xfrm>
            <a:off x="650369" y="2402747"/>
            <a:ext cx="5812810" cy="46166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a:latin typeface="仿宋_GB2312" pitchFamily="49" charset="-122"/>
                <a:ea typeface="仿宋_GB2312" pitchFamily="49" charset="-122"/>
              </a:rPr>
              <a:t>用 </a:t>
            </a:r>
            <a:r>
              <a:rPr lang="en-US" altLang="zh-CN" b="1" i="1" dirty="0">
                <a:ea typeface="仿宋_GB2312" pitchFamily="49" charset="-122"/>
              </a:rPr>
              <a:t>x</a:t>
            </a:r>
            <a:r>
              <a:rPr lang="en-US" altLang="zh-CN" b="1" dirty="0">
                <a:latin typeface="仿宋_GB2312" pitchFamily="49" charset="-122"/>
                <a:ea typeface="仿宋_GB2312" pitchFamily="49" charset="-122"/>
              </a:rPr>
              <a:t> </a:t>
            </a:r>
            <a:r>
              <a:rPr lang="zh-CN" altLang="en-US" b="1" dirty="0">
                <a:latin typeface="仿宋_GB2312" pitchFamily="49" charset="-122"/>
                <a:ea typeface="仿宋_GB2312" pitchFamily="49" charset="-122"/>
              </a:rPr>
              <a:t>表示船速，</a:t>
            </a:r>
            <a:r>
              <a:rPr lang="en-US" altLang="zh-CN" b="1" i="1" dirty="0">
                <a:ea typeface="仿宋_GB2312" pitchFamily="49" charset="-122"/>
              </a:rPr>
              <a:t>y </a:t>
            </a:r>
            <a:r>
              <a:rPr lang="zh-CN" altLang="en-US" b="1" dirty="0">
                <a:latin typeface="仿宋_GB2312" pitchFamily="49" charset="-122"/>
                <a:ea typeface="仿宋_GB2312" pitchFamily="49" charset="-122"/>
              </a:rPr>
              <a:t>表示水速，列出方程：</a:t>
            </a:r>
            <a:endParaRPr lang="zh-CN" altLang="en-US" b="1" dirty="0"/>
          </a:p>
        </p:txBody>
      </p:sp>
      <p:graphicFrame>
        <p:nvGraphicFramePr>
          <p:cNvPr id="16391" name="Object 7"/>
          <p:cNvGraphicFramePr>
            <a:graphicFrameLocks noChangeAspect="1"/>
          </p:cNvGraphicFramePr>
          <p:nvPr>
            <p:extLst>
              <p:ext uri="{D42A27DB-BD31-4B8C-83A1-F6EECF244321}">
                <p14:modId xmlns:p14="http://schemas.microsoft.com/office/powerpoint/2010/main" val="3596943485"/>
              </p:ext>
            </p:extLst>
          </p:nvPr>
        </p:nvGraphicFramePr>
        <p:xfrm>
          <a:off x="748197" y="3090222"/>
          <a:ext cx="3948853" cy="1023298"/>
        </p:xfrm>
        <a:graphic>
          <a:graphicData uri="http://schemas.openxmlformats.org/presentationml/2006/ole">
            <mc:AlternateContent xmlns:mc="http://schemas.openxmlformats.org/markup-compatibility/2006">
              <mc:Choice xmlns:v="urn:schemas-microsoft-com:vml" Requires="v">
                <p:oleObj spid="_x0000_s26651" name="公式" r:id="rId3" imgW="1358900" imgH="520700" progId="Equation.3">
                  <p:embed/>
                </p:oleObj>
              </mc:Choice>
              <mc:Fallback>
                <p:oleObj name="公式" r:id="rId3" imgW="1358900" imgH="520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197" y="3090222"/>
                        <a:ext cx="3948853" cy="1023298"/>
                      </a:xfrm>
                      <a:prstGeom prst="rect">
                        <a:avLst/>
                      </a:prstGeom>
                      <a:noFill/>
                      <a:ln>
                        <a:noFill/>
                      </a:ln>
                      <a:effectLst/>
                    </p:spPr>
                  </p:pic>
                </p:oleObj>
              </mc:Fallback>
            </mc:AlternateContent>
          </a:graphicData>
        </a:graphic>
      </p:graphicFrame>
      <p:sp>
        <p:nvSpPr>
          <p:cNvPr id="16393" name="Rectangle 9"/>
          <p:cNvSpPr>
            <a:spLocks noChangeArrowheads="1"/>
          </p:cNvSpPr>
          <p:nvPr/>
        </p:nvSpPr>
        <p:spPr bwMode="auto">
          <a:xfrm>
            <a:off x="6956240" y="3363745"/>
            <a:ext cx="2879313"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a:latin typeface="楷体_GB2312" pitchFamily="49" charset="-122"/>
                <a:ea typeface="楷体_GB2312" pitchFamily="49" charset="-122"/>
              </a:rPr>
              <a:t>答：船速为</a:t>
            </a:r>
            <a:r>
              <a:rPr lang="en-US" altLang="zh-CN" b="1" dirty="0">
                <a:ea typeface="楷体_GB2312" pitchFamily="49" charset="-122"/>
              </a:rPr>
              <a:t>20km/h</a:t>
            </a:r>
            <a:r>
              <a:rPr lang="en-US" altLang="zh-CN" b="1" dirty="0">
                <a:latin typeface="楷体_GB2312" pitchFamily="49" charset="-122"/>
                <a:ea typeface="楷体_GB2312" pitchFamily="49" charset="-122"/>
              </a:rPr>
              <a:t>.</a:t>
            </a:r>
            <a:endParaRPr lang="en-US" altLang="zh-CN" dirty="0">
              <a:latin typeface="楷体_GB2312" pitchFamily="49" charset="-122"/>
              <a:ea typeface="楷体_GB2312" pitchFamily="49" charset="-122"/>
            </a:endParaRPr>
          </a:p>
        </p:txBody>
      </p:sp>
      <p:sp>
        <p:nvSpPr>
          <p:cNvPr id="16394" name="Text Box 10"/>
          <p:cNvSpPr txBox="1">
            <a:spLocks noChangeArrowheads="1"/>
          </p:cNvSpPr>
          <p:nvPr/>
        </p:nvSpPr>
        <p:spPr bwMode="auto">
          <a:xfrm>
            <a:off x="650369" y="1321673"/>
            <a:ext cx="7122032" cy="978729"/>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t>甲乙两地相距</a:t>
            </a:r>
            <a:r>
              <a:rPr lang="en-US" altLang="zh-CN" b="1" dirty="0"/>
              <a:t>750km</a:t>
            </a:r>
            <a:r>
              <a:rPr lang="zh-CN" altLang="en-US" b="1" dirty="0"/>
              <a:t>，船从甲到乙顺水航行需</a:t>
            </a:r>
            <a:r>
              <a:rPr lang="en-US" altLang="zh-CN" b="1" dirty="0"/>
              <a:t>30h</a:t>
            </a:r>
            <a:r>
              <a:rPr lang="zh-CN" altLang="en-US" b="1" dirty="0"/>
              <a:t>，</a:t>
            </a:r>
          </a:p>
          <a:p>
            <a:pPr eaLnBrk="1" hangingPunct="1">
              <a:lnSpc>
                <a:spcPct val="120000"/>
              </a:lnSpc>
            </a:pPr>
            <a:r>
              <a:rPr lang="zh-CN" altLang="en-US" b="1" dirty="0"/>
              <a:t>从乙到甲逆水航行需</a:t>
            </a:r>
            <a:r>
              <a:rPr lang="en-US" altLang="zh-CN" b="1" dirty="0"/>
              <a:t>50h</a:t>
            </a:r>
            <a:r>
              <a:rPr lang="zh-CN" altLang="en-US" b="1" dirty="0"/>
              <a:t>，问船的速度是多少</a:t>
            </a:r>
            <a:r>
              <a:rPr lang="en-US" altLang="zh-CN" b="1" dirty="0"/>
              <a:t>?</a:t>
            </a:r>
          </a:p>
        </p:txBody>
      </p:sp>
      <p:sp>
        <p:nvSpPr>
          <p:cNvPr id="16395" name="Rectangle 11"/>
          <p:cNvSpPr>
            <a:spLocks noChangeArrowheads="1"/>
          </p:cNvSpPr>
          <p:nvPr/>
        </p:nvSpPr>
        <p:spPr bwMode="auto">
          <a:xfrm>
            <a:off x="5832096" y="3141146"/>
            <a:ext cx="800219" cy="83099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i="1" dirty="0">
                <a:ea typeface="仿宋_GB2312" pitchFamily="49" charset="-122"/>
              </a:rPr>
              <a:t>x</a:t>
            </a:r>
            <a:r>
              <a:rPr lang="en-US" altLang="zh-CN" dirty="0">
                <a:latin typeface="仿宋_GB2312" pitchFamily="49" charset="-122"/>
                <a:ea typeface="仿宋_GB2312" pitchFamily="49" charset="-122"/>
              </a:rPr>
              <a:t>=</a:t>
            </a:r>
            <a:r>
              <a:rPr lang="en-US" altLang="zh-CN" dirty="0">
                <a:ea typeface="仿宋_GB2312" pitchFamily="49" charset="-122"/>
              </a:rPr>
              <a:t>20</a:t>
            </a:r>
            <a:endParaRPr lang="en-US" altLang="zh-CN" dirty="0">
              <a:latin typeface="仿宋_GB2312" pitchFamily="49" charset="-122"/>
              <a:ea typeface="仿宋_GB2312" pitchFamily="49" charset="-122"/>
            </a:endParaRPr>
          </a:p>
          <a:p>
            <a:pPr algn="ctr" eaLnBrk="1" hangingPunct="1"/>
            <a:r>
              <a:rPr lang="en-US" altLang="zh-CN" b="1" i="1" dirty="0">
                <a:ea typeface="仿宋_GB2312" pitchFamily="49" charset="-122"/>
              </a:rPr>
              <a:t>y </a:t>
            </a:r>
            <a:r>
              <a:rPr lang="en-US" altLang="zh-CN" dirty="0">
                <a:latin typeface="仿宋_GB2312" pitchFamily="49" charset="-122"/>
                <a:ea typeface="仿宋_GB2312" pitchFamily="49" charset="-122"/>
              </a:rPr>
              <a:t>=</a:t>
            </a:r>
            <a:r>
              <a:rPr lang="en-US" altLang="zh-CN" dirty="0">
                <a:ea typeface="仿宋_GB2312" pitchFamily="49" charset="-122"/>
              </a:rPr>
              <a:t>5</a:t>
            </a:r>
            <a:endParaRPr lang="en-US" altLang="zh-CN" dirty="0">
              <a:latin typeface="仿宋_GB2312" pitchFamily="49" charset="-122"/>
              <a:ea typeface="仿宋_GB2312" pitchFamily="49" charset="-122"/>
            </a:endParaRPr>
          </a:p>
        </p:txBody>
      </p:sp>
      <p:grpSp>
        <p:nvGrpSpPr>
          <p:cNvPr id="16398" name="Group 14"/>
          <p:cNvGrpSpPr>
            <a:grpSpLocks/>
          </p:cNvGrpSpPr>
          <p:nvPr/>
        </p:nvGrpSpPr>
        <p:grpSpPr bwMode="auto">
          <a:xfrm>
            <a:off x="4855028" y="3120858"/>
            <a:ext cx="1066800" cy="962025"/>
            <a:chOff x="3888" y="2622"/>
            <a:chExt cx="672" cy="606"/>
          </a:xfrm>
        </p:grpSpPr>
        <p:sp>
          <p:nvSpPr>
            <p:cNvPr id="12298" name="Text Box 12"/>
            <p:cNvSpPr txBox="1">
              <a:spLocks noChangeArrowheads="1"/>
            </p:cNvSpPr>
            <p:nvPr/>
          </p:nvSpPr>
          <p:spPr bwMode="auto">
            <a:xfrm>
              <a:off x="3888" y="2937"/>
              <a:ext cx="672" cy="29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latin typeface="宋体" panose="02010600030101010101" pitchFamily="2" charset="-122"/>
                </a:rPr>
                <a:t>求解</a:t>
              </a:r>
            </a:p>
          </p:txBody>
        </p:sp>
        <p:sp>
          <p:nvSpPr>
            <p:cNvPr id="12299" name="AutoShape 13"/>
            <p:cNvSpPr>
              <a:spLocks noChangeArrowheads="1"/>
            </p:cNvSpPr>
            <p:nvPr/>
          </p:nvSpPr>
          <p:spPr bwMode="auto">
            <a:xfrm>
              <a:off x="3984" y="2622"/>
              <a:ext cx="384" cy="306"/>
            </a:xfrm>
            <a:prstGeom prst="rightArrow">
              <a:avLst>
                <a:gd name="adj1" fmla="val 50000"/>
                <a:gd name="adj2" fmla="val 31373"/>
              </a:avLst>
            </a:prstGeom>
            <a:noFill/>
            <a:ln w="9525">
              <a:solidFill>
                <a:schemeClr val="tx1"/>
              </a:solidFill>
              <a:miter lim="800000"/>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11276" name="Picture 12">
            <a:extLst>
              <a:ext uri="{FF2B5EF4-FFF2-40B4-BE49-F238E27FC236}">
                <a16:creationId xmlns="" xmlns:a16="http://schemas.microsoft.com/office/drawing/2014/main" id="{18763BC7-0CFE-4754-AEA3-EA7CEF1B9F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90630" y="1346074"/>
            <a:ext cx="2489845" cy="1659897"/>
          </a:xfrm>
          <a:prstGeom prst="ellipse">
            <a:avLst/>
          </a:prstGeom>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占位符 1"/>
          <p:cNvSpPr>
            <a:spLocks noGrp="1"/>
          </p:cNvSpPr>
          <p:nvPr>
            <p:ph type="body" sz="quarter" idx="10"/>
          </p:nvPr>
        </p:nvSpPr>
        <p:spPr>
          <a:xfrm>
            <a:off x="1621701" y="468086"/>
            <a:ext cx="6150699" cy="520214"/>
          </a:xfrm>
        </p:spPr>
        <p:txBody>
          <a:bodyPr/>
          <a:lstStyle/>
          <a:p>
            <a:r>
              <a:rPr lang="zh-CN" altLang="en-US" sz="2800" dirty="0">
                <a:latin typeface="宋体" panose="02010600030101010101" pitchFamily="2" charset="-122"/>
              </a:rPr>
              <a:t>你碰到过的数学模型</a:t>
            </a:r>
            <a:r>
              <a:rPr lang="en-US" altLang="zh-CN" sz="2800" dirty="0"/>
              <a:t>——</a:t>
            </a:r>
            <a:r>
              <a:rPr lang="en-US" altLang="zh-CN" sz="2800" dirty="0">
                <a:solidFill>
                  <a:srgbClr val="FF3300"/>
                </a:solidFill>
                <a:latin typeface="宋体" panose="02010600030101010101" pitchFamily="2" charset="-122"/>
              </a:rPr>
              <a:t>“</a:t>
            </a:r>
            <a:r>
              <a:rPr lang="zh-CN" altLang="en-US" sz="2800" dirty="0">
                <a:solidFill>
                  <a:srgbClr val="FF3300"/>
                </a:solidFill>
                <a:latin typeface="宋体" panose="02010600030101010101" pitchFamily="2" charset="-122"/>
              </a:rPr>
              <a:t>航行问题</a:t>
            </a:r>
            <a:r>
              <a:rPr lang="zh-CN" altLang="en-US" sz="2800" dirty="0" smtClean="0">
                <a:solidFill>
                  <a:srgbClr val="FF3300"/>
                </a:solidFill>
                <a:latin typeface="宋体" panose="02010600030101010101" pitchFamily="2" charset="-122"/>
              </a:rPr>
              <a:t>”</a:t>
            </a:r>
            <a:endParaRPr lang="zh-CN" altLang="en-US" sz="2800" dirty="0">
              <a:latin typeface="宋体" panose="02010600030101010101" pitchFamily="2" charset="-122"/>
            </a:endParaRPr>
          </a:p>
        </p:txBody>
      </p:sp>
      <p:sp>
        <p:nvSpPr>
          <p:cNvPr id="13" name="Rectangle 3"/>
          <p:cNvSpPr>
            <a:spLocks noChangeArrowheads="1"/>
          </p:cNvSpPr>
          <p:nvPr/>
        </p:nvSpPr>
        <p:spPr bwMode="auto">
          <a:xfrm>
            <a:off x="748197" y="4469919"/>
            <a:ext cx="4725974" cy="40011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en-US" altLang="zh-CN" sz="2000" b="1" dirty="0"/>
              <a:t> </a:t>
            </a:r>
            <a:r>
              <a:rPr lang="zh-CN" altLang="en-US" sz="2000" b="1" dirty="0"/>
              <a:t>作出简化假设（船速、水速为常数）；</a:t>
            </a:r>
          </a:p>
        </p:txBody>
      </p:sp>
      <p:sp>
        <p:nvSpPr>
          <p:cNvPr id="14" name="Rectangle 4"/>
          <p:cNvSpPr>
            <a:spLocks noChangeArrowheads="1"/>
          </p:cNvSpPr>
          <p:nvPr/>
        </p:nvSpPr>
        <p:spPr bwMode="auto">
          <a:xfrm>
            <a:off x="748197" y="4914856"/>
            <a:ext cx="5354351" cy="40011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en-US" altLang="zh-CN" sz="2000" b="1" dirty="0"/>
              <a:t> </a:t>
            </a:r>
            <a:r>
              <a:rPr lang="zh-CN" altLang="en-US" sz="2000" b="1" dirty="0"/>
              <a:t>用符号表示有关量（</a:t>
            </a:r>
            <a:r>
              <a:rPr lang="en-US" altLang="zh-CN" sz="2000" b="1" i="1" dirty="0"/>
              <a:t>x, y</a:t>
            </a:r>
            <a:r>
              <a:rPr lang="zh-CN" altLang="en-US" sz="2000" b="1" dirty="0"/>
              <a:t>表示船速和水速）；</a:t>
            </a:r>
          </a:p>
        </p:txBody>
      </p:sp>
      <p:sp>
        <p:nvSpPr>
          <p:cNvPr id="15" name="Rectangle 5"/>
          <p:cNvSpPr>
            <a:spLocks noChangeArrowheads="1"/>
          </p:cNvSpPr>
          <p:nvPr/>
        </p:nvSpPr>
        <p:spPr bwMode="auto">
          <a:xfrm>
            <a:off x="748197" y="5359793"/>
            <a:ext cx="5242141" cy="830997"/>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Tx/>
              <a:buChar char="•"/>
            </a:pPr>
            <a:r>
              <a:rPr lang="en-US" altLang="zh-CN" sz="2000" b="1" dirty="0"/>
              <a:t> </a:t>
            </a:r>
            <a:r>
              <a:rPr lang="zh-CN" altLang="en-US" sz="2000" b="1" dirty="0"/>
              <a:t>用物理定律（匀速运动的距离等于速度乘以</a:t>
            </a:r>
          </a:p>
          <a:p>
            <a:pPr eaLnBrk="1" hangingPunct="1">
              <a:lnSpc>
                <a:spcPct val="120000"/>
              </a:lnSpc>
            </a:pPr>
            <a:r>
              <a:rPr lang="zh-CN" altLang="en-US" sz="2000" b="1" dirty="0"/>
              <a:t>  时间）列出数学式子（二元一次方程）；</a:t>
            </a:r>
          </a:p>
        </p:txBody>
      </p:sp>
      <p:sp>
        <p:nvSpPr>
          <p:cNvPr id="16" name="Rectangle 6"/>
          <p:cNvSpPr>
            <a:spLocks noChangeArrowheads="1"/>
          </p:cNvSpPr>
          <p:nvPr/>
        </p:nvSpPr>
        <p:spPr bwMode="auto">
          <a:xfrm>
            <a:off x="6102548" y="4469919"/>
            <a:ext cx="4288353"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en-US" altLang="zh-CN" sz="2000" b="1" dirty="0"/>
              <a:t> </a:t>
            </a:r>
            <a:r>
              <a:rPr lang="zh-CN" altLang="en-US" sz="2000" b="1" dirty="0"/>
              <a:t>求解得到数学解答（</a:t>
            </a:r>
            <a:r>
              <a:rPr lang="en-US" altLang="zh-CN" sz="2000" b="1" i="1" dirty="0"/>
              <a:t>x</a:t>
            </a:r>
            <a:r>
              <a:rPr lang="en-US" altLang="zh-CN" sz="2000" b="1" dirty="0"/>
              <a:t>=20,  </a:t>
            </a:r>
            <a:r>
              <a:rPr lang="en-US" altLang="zh-CN" sz="2000" b="1" i="1" dirty="0"/>
              <a:t>y</a:t>
            </a:r>
            <a:r>
              <a:rPr lang="en-US" altLang="zh-CN" sz="2000" b="1" dirty="0"/>
              <a:t>=5</a:t>
            </a:r>
            <a:r>
              <a:rPr lang="zh-CN" altLang="en-US" sz="2000" b="1" dirty="0"/>
              <a:t>）；</a:t>
            </a:r>
          </a:p>
        </p:txBody>
      </p:sp>
      <p:sp>
        <p:nvSpPr>
          <p:cNvPr id="17" name="Rectangle 7"/>
          <p:cNvSpPr>
            <a:spLocks noChangeArrowheads="1"/>
          </p:cNvSpPr>
          <p:nvPr/>
        </p:nvSpPr>
        <p:spPr bwMode="auto">
          <a:xfrm>
            <a:off x="6090008" y="4955032"/>
            <a:ext cx="3809056" cy="400110"/>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en-US" altLang="zh-CN" sz="2000" b="1" dirty="0"/>
              <a:t> </a:t>
            </a:r>
            <a:r>
              <a:rPr lang="zh-CN" altLang="en-US" sz="2000" b="1" dirty="0"/>
              <a:t>回答原问题（船速</a:t>
            </a:r>
            <a:r>
              <a:rPr lang="zh-CN" altLang="en-US" sz="2000" b="1" dirty="0">
                <a:latin typeface="楷体_GB2312" pitchFamily="49" charset="-122"/>
                <a:ea typeface="楷体_GB2312" pitchFamily="49" charset="-122"/>
              </a:rPr>
              <a:t>为</a:t>
            </a:r>
            <a:r>
              <a:rPr lang="en-US" altLang="zh-CN" sz="2000" b="1" dirty="0">
                <a:ea typeface="楷体_GB2312" pitchFamily="49" charset="-122"/>
              </a:rPr>
              <a:t>20km/h</a:t>
            </a:r>
            <a:r>
              <a:rPr lang="zh-CN" altLang="en-US" sz="2000" b="1" dirty="0"/>
              <a:t>）</a:t>
            </a:r>
            <a:r>
              <a:rPr lang="en-US" altLang="zh-CN" sz="2000" b="1" dirty="0"/>
              <a:t>.</a:t>
            </a:r>
          </a:p>
        </p:txBody>
      </p:sp>
      <p:cxnSp>
        <p:nvCxnSpPr>
          <p:cNvPr id="4" name="直接连接符 3"/>
          <p:cNvCxnSpPr/>
          <p:nvPr/>
        </p:nvCxnSpPr>
        <p:spPr>
          <a:xfrm flipV="1">
            <a:off x="650369" y="4237463"/>
            <a:ext cx="10946899" cy="22303"/>
          </a:xfrm>
          <a:prstGeom prst="line">
            <a:avLst/>
          </a:prstGeom>
          <a:ln>
            <a:prstDash val="lgDash"/>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nvCxnSpPr>
        <p:spPr>
          <a:xfrm>
            <a:off x="5921828" y="4237463"/>
            <a:ext cx="0" cy="2620537"/>
          </a:xfrm>
          <a:prstGeom prst="line">
            <a:avLst/>
          </a:prstGeom>
          <a:ln>
            <a:prstDash val="lg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98778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394"/>
                                        </p:tgtEl>
                                        <p:attrNameLst>
                                          <p:attrName>style.visibility</p:attrName>
                                        </p:attrNameLst>
                                      </p:cBhvr>
                                      <p:to>
                                        <p:strVal val="visible"/>
                                      </p:to>
                                    </p:set>
                                    <p:animEffect transition="in" filter="box(out)">
                                      <p:cBhvr>
                                        <p:cTn id="7" dur="1000"/>
                                        <p:tgtEl>
                                          <p:spTgt spid="16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6390"/>
                                        </p:tgtEl>
                                        <p:attrNameLst>
                                          <p:attrName>style.visibility</p:attrName>
                                        </p:attrNameLst>
                                      </p:cBhvr>
                                      <p:to>
                                        <p:strVal val="visible"/>
                                      </p:to>
                                    </p:set>
                                    <p:animEffect transition="in" filter="blinds(vertical)">
                                      <p:cBhvr>
                                        <p:cTn id="12" dur="500"/>
                                        <p:tgtEl>
                                          <p:spTgt spid="163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6391"/>
                                        </p:tgtEl>
                                        <p:attrNameLst>
                                          <p:attrName>style.visibility</p:attrName>
                                        </p:attrNameLst>
                                      </p:cBhvr>
                                      <p:to>
                                        <p:strVal val="visible"/>
                                      </p:to>
                                    </p:set>
                                    <p:animEffect transition="in" filter="box(out)">
                                      <p:cBhvr>
                                        <p:cTn id="17" dur="500"/>
                                        <p:tgtEl>
                                          <p:spTgt spid="163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16398"/>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16395"/>
                                        </p:tgtEl>
                                        <p:attrNameLst>
                                          <p:attrName>style.visibility</p:attrName>
                                        </p:attrNameLst>
                                      </p:cBhvr>
                                      <p:to>
                                        <p:strVal val="visible"/>
                                      </p:to>
                                    </p:set>
                                    <p:animEffect transition="in" filter="slide(fromLeft)">
                                      <p:cBhvr>
                                        <p:cTn id="26" dur="2000"/>
                                        <p:tgtEl>
                                          <p:spTgt spid="1639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5" fill="hold" grpId="0" nodeType="clickEffect">
                                  <p:stCondLst>
                                    <p:cond delay="0"/>
                                  </p:stCondLst>
                                  <p:childTnLst>
                                    <p:set>
                                      <p:cBhvr>
                                        <p:cTn id="30" dur="1" fill="hold">
                                          <p:stCondLst>
                                            <p:cond delay="0"/>
                                          </p:stCondLst>
                                        </p:cTn>
                                        <p:tgtEl>
                                          <p:spTgt spid="16393"/>
                                        </p:tgtEl>
                                        <p:attrNameLst>
                                          <p:attrName>style.visibility</p:attrName>
                                        </p:attrNameLst>
                                      </p:cBhvr>
                                      <p:to>
                                        <p:strVal val="visible"/>
                                      </p:to>
                                    </p:set>
                                    <p:animEffect transition="in" filter="checkerboard(down)">
                                      <p:cBhvr>
                                        <p:cTn id="31" dur="1000"/>
                                        <p:tgtEl>
                                          <p:spTgt spid="1639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42"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outHorizontal)">
                                      <p:cBhvr>
                                        <p:cTn id="36" dur="10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5"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checkerboard(down)">
                                      <p:cBhvr>
                                        <p:cTn id="41" dur="10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10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arn(inVertical)">
                                      <p:cBhvr>
                                        <p:cTn id="51" dur="10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ox(in)">
                                      <p:cBhvr>
                                        <p:cTn id="5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nimBg="1" autoUpdateAnimBg="0"/>
      <p:bldP spid="16393" grpId="0" autoUpdateAnimBg="0"/>
      <p:bldP spid="16394" grpId="0" autoUpdateAnimBg="0"/>
      <p:bldP spid="16395" grpId="0" autoUpdateAnimBg="0"/>
      <p:bldP spid="13" grpId="0" animBg="1" autoUpdateAnimBg="0"/>
      <p:bldP spid="14" grpId="0" animBg="1" autoUpdateAnimBg="0"/>
      <p:bldP spid="15" grpId="0" animBg="1" autoUpdateAnimBg="0"/>
      <p:bldP spid="16" grpId="0" animBg="1" autoUpdateAnimBg="0"/>
      <p:bldP spid="17"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590800" y="609600"/>
            <a:ext cx="7162800" cy="838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dirty="0">
                <a:solidFill>
                  <a:srgbClr val="FF3300"/>
                </a:solidFill>
                <a:ea typeface="楷体_GB2312" pitchFamily="49" charset="-122"/>
              </a:rPr>
              <a:t>航行问题</a:t>
            </a:r>
            <a:r>
              <a:rPr lang="zh-CN" altLang="en-US" sz="3200" b="1" dirty="0">
                <a:ea typeface="楷体_GB2312" pitchFamily="49" charset="-122"/>
              </a:rPr>
              <a:t>建立数学模型的基本步骤</a:t>
            </a:r>
            <a:endParaRPr lang="zh-CN" altLang="en-US" b="1" dirty="0"/>
          </a:p>
        </p:txBody>
      </p:sp>
      <p:sp>
        <p:nvSpPr>
          <p:cNvPr id="17411" name="Rectangle 3"/>
          <p:cNvSpPr>
            <a:spLocks noChangeArrowheads="1"/>
          </p:cNvSpPr>
          <p:nvPr/>
        </p:nvSpPr>
        <p:spPr bwMode="auto">
          <a:xfrm>
            <a:off x="2438400" y="1676400"/>
            <a:ext cx="7391400" cy="6096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en-US" altLang="zh-CN" sz="2800" b="1" dirty="0"/>
              <a:t> </a:t>
            </a:r>
            <a:r>
              <a:rPr lang="zh-CN" altLang="en-US" sz="2800" b="1" dirty="0"/>
              <a:t>作出简化假设（船速、水速为常数）；</a:t>
            </a:r>
          </a:p>
        </p:txBody>
      </p:sp>
      <p:sp>
        <p:nvSpPr>
          <p:cNvPr id="17412" name="Rectangle 4"/>
          <p:cNvSpPr>
            <a:spLocks noChangeArrowheads="1"/>
          </p:cNvSpPr>
          <p:nvPr/>
        </p:nvSpPr>
        <p:spPr bwMode="auto">
          <a:xfrm>
            <a:off x="2438400" y="2438400"/>
            <a:ext cx="7391400" cy="6858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en-US" altLang="zh-CN" sz="2800" b="1" dirty="0"/>
              <a:t> </a:t>
            </a:r>
            <a:r>
              <a:rPr lang="zh-CN" altLang="en-US" sz="2800" b="1" dirty="0"/>
              <a:t>用符号表示有关量（</a:t>
            </a:r>
            <a:r>
              <a:rPr lang="en-US" altLang="zh-CN" sz="2800" b="1" i="1" dirty="0"/>
              <a:t>x, y</a:t>
            </a:r>
            <a:r>
              <a:rPr lang="zh-CN" altLang="en-US" sz="2800" b="1" dirty="0"/>
              <a:t>表示船速和水速）；</a:t>
            </a:r>
          </a:p>
        </p:txBody>
      </p:sp>
      <p:sp>
        <p:nvSpPr>
          <p:cNvPr id="17413" name="Rectangle 5"/>
          <p:cNvSpPr>
            <a:spLocks noChangeArrowheads="1"/>
          </p:cNvSpPr>
          <p:nvPr/>
        </p:nvSpPr>
        <p:spPr bwMode="auto">
          <a:xfrm>
            <a:off x="2438400" y="3276600"/>
            <a:ext cx="7315200" cy="1143000"/>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Tx/>
              <a:buChar char="•"/>
            </a:pPr>
            <a:r>
              <a:rPr lang="en-US" altLang="zh-CN" sz="2800" b="1" dirty="0"/>
              <a:t> </a:t>
            </a:r>
            <a:r>
              <a:rPr lang="zh-CN" altLang="en-US" sz="2800" b="1" dirty="0"/>
              <a:t>用物理定律（匀速运动的距离等于速度乘以</a:t>
            </a:r>
          </a:p>
          <a:p>
            <a:pPr eaLnBrk="1" hangingPunct="1">
              <a:lnSpc>
                <a:spcPct val="120000"/>
              </a:lnSpc>
            </a:pPr>
            <a:r>
              <a:rPr lang="zh-CN" altLang="en-US" sz="2800" b="1" dirty="0"/>
              <a:t>  时间）列出数学式子（二元一次方程）；</a:t>
            </a:r>
          </a:p>
        </p:txBody>
      </p:sp>
      <p:sp>
        <p:nvSpPr>
          <p:cNvPr id="17414" name="Rectangle 6"/>
          <p:cNvSpPr>
            <a:spLocks noChangeArrowheads="1"/>
          </p:cNvSpPr>
          <p:nvPr/>
        </p:nvSpPr>
        <p:spPr bwMode="auto">
          <a:xfrm>
            <a:off x="2438400" y="4572000"/>
            <a:ext cx="7010400" cy="6096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en-US" altLang="zh-CN" sz="2800" b="1"/>
              <a:t> </a:t>
            </a:r>
            <a:r>
              <a:rPr lang="zh-CN" altLang="en-US" sz="2800" b="1"/>
              <a:t>求解得到数学解答（</a:t>
            </a:r>
            <a:r>
              <a:rPr lang="en-US" altLang="zh-CN" sz="2800" b="1" i="1"/>
              <a:t>x</a:t>
            </a:r>
            <a:r>
              <a:rPr lang="en-US" altLang="zh-CN" sz="2800" b="1"/>
              <a:t>=20,  </a:t>
            </a:r>
            <a:r>
              <a:rPr lang="en-US" altLang="zh-CN" sz="2800" b="1" i="1"/>
              <a:t>y</a:t>
            </a:r>
            <a:r>
              <a:rPr lang="en-US" altLang="zh-CN" sz="2800" b="1"/>
              <a:t>=5</a:t>
            </a:r>
            <a:r>
              <a:rPr lang="zh-CN" altLang="en-US" sz="2800" b="1"/>
              <a:t>）；</a:t>
            </a:r>
          </a:p>
        </p:txBody>
      </p:sp>
      <p:sp>
        <p:nvSpPr>
          <p:cNvPr id="17415" name="Rectangle 7"/>
          <p:cNvSpPr>
            <a:spLocks noChangeArrowheads="1"/>
          </p:cNvSpPr>
          <p:nvPr/>
        </p:nvSpPr>
        <p:spPr bwMode="auto">
          <a:xfrm>
            <a:off x="2438400" y="5486400"/>
            <a:ext cx="7010400" cy="609600"/>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en-US" altLang="zh-CN" sz="2800" b="1"/>
              <a:t> </a:t>
            </a:r>
            <a:r>
              <a:rPr lang="zh-CN" altLang="en-US" sz="2800" b="1"/>
              <a:t>回答原问题（船速</a:t>
            </a:r>
            <a:r>
              <a:rPr lang="zh-CN" altLang="en-US" sz="3200" b="1">
                <a:latin typeface="楷体_GB2312" pitchFamily="49" charset="-122"/>
                <a:ea typeface="楷体_GB2312" pitchFamily="49" charset="-122"/>
              </a:rPr>
              <a:t>为</a:t>
            </a:r>
            <a:r>
              <a:rPr lang="en-US" altLang="zh-CN" sz="3200" b="1">
                <a:ea typeface="楷体_GB2312" pitchFamily="49" charset="-122"/>
              </a:rPr>
              <a:t>20km/h</a:t>
            </a:r>
            <a:r>
              <a:rPr lang="zh-CN" altLang="en-US" sz="2800" b="1"/>
              <a:t>）</a:t>
            </a:r>
            <a:r>
              <a:rPr lang="en-US" altLang="zh-CN" sz="2800" b="1"/>
              <a:t>.</a:t>
            </a:r>
          </a:p>
        </p:txBody>
      </p:sp>
    </p:spTree>
    <p:extLst>
      <p:ext uri="{BB962C8B-B14F-4D97-AF65-F5344CB8AC3E}">
        <p14:creationId xmlns:p14="http://schemas.microsoft.com/office/powerpoint/2010/main" val="42270458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barn(outHorizontal)">
                                      <p:cBhvr>
                                        <p:cTn id="7" dur="1000"/>
                                        <p:tgtEl>
                                          <p:spTgt spid="174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checkerboard(down)">
                                      <p:cBhvr>
                                        <p:cTn id="12" dur="1000"/>
                                        <p:tgtEl>
                                          <p:spTgt spid="174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413"/>
                                        </p:tgtEl>
                                        <p:attrNameLst>
                                          <p:attrName>style.visibility</p:attrName>
                                        </p:attrNameLst>
                                      </p:cBhvr>
                                      <p:to>
                                        <p:strVal val="visible"/>
                                      </p:to>
                                    </p:set>
                                    <p:animEffect transition="in" filter="dissolve">
                                      <p:cBhvr>
                                        <p:cTn id="17" dur="1000"/>
                                        <p:tgtEl>
                                          <p:spTgt spid="174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414"/>
                                        </p:tgtEl>
                                        <p:attrNameLst>
                                          <p:attrName>style.visibility</p:attrName>
                                        </p:attrNameLst>
                                      </p:cBhvr>
                                      <p:to>
                                        <p:strVal val="visible"/>
                                      </p:to>
                                    </p:set>
                                    <p:animEffect transition="in" filter="barn(inVertical)">
                                      <p:cBhvr>
                                        <p:cTn id="22" dur="1000"/>
                                        <p:tgtEl>
                                          <p:spTgt spid="174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7415"/>
                                        </p:tgtEl>
                                        <p:attrNameLst>
                                          <p:attrName>style.visibility</p:attrName>
                                        </p:attrNameLst>
                                      </p:cBhvr>
                                      <p:to>
                                        <p:strVal val="visible"/>
                                      </p:to>
                                    </p:set>
                                    <p:animEffect transition="in" filter="box(in)">
                                      <p:cBhvr>
                                        <p:cTn id="27" dur="10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autoUpdateAnimBg="0"/>
      <p:bldP spid="17412" grpId="0" animBg="1" autoUpdateAnimBg="0"/>
      <p:bldP spid="17413" grpId="0" animBg="1" autoUpdateAnimBg="0"/>
      <p:bldP spid="17414" grpId="0" animBg="1" autoUpdateAnimBg="0"/>
      <p:bldP spid="17415"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5"/>
          <p:cNvSpPr>
            <a:spLocks noChangeArrowheads="1"/>
          </p:cNvSpPr>
          <p:nvPr/>
        </p:nvSpPr>
        <p:spPr bwMode="auto">
          <a:xfrm>
            <a:off x="831170" y="1932728"/>
            <a:ext cx="3664630" cy="3683600"/>
          </a:xfrm>
          <a:prstGeom prst="rect">
            <a:avLst/>
          </a:prstGeom>
          <a:noFill/>
          <a:ln>
            <a:noFill/>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sz="2800" b="1" dirty="0">
                <a:latin typeface="宋体" panose="02010600030101010101" pitchFamily="2" charset="-122"/>
              </a:rPr>
              <a:t>对于一个</a:t>
            </a:r>
            <a:r>
              <a:rPr lang="zh-CN" altLang="en-US" sz="2800" b="1" dirty="0">
                <a:solidFill>
                  <a:srgbClr val="FF3300"/>
                </a:solidFill>
                <a:latin typeface="宋体" panose="02010600030101010101" pitchFamily="2" charset="-122"/>
              </a:rPr>
              <a:t>现实对象</a:t>
            </a:r>
            <a:r>
              <a:rPr lang="zh-CN" altLang="en-US" sz="2800" b="1" dirty="0" smtClean="0">
                <a:latin typeface="宋体" panose="02010600030101010101" pitchFamily="2" charset="-122"/>
              </a:rPr>
              <a:t>，</a:t>
            </a:r>
            <a:endParaRPr lang="en-US" altLang="zh-CN" sz="2800" b="1" dirty="0" smtClean="0">
              <a:latin typeface="宋体" panose="02010600030101010101" pitchFamily="2" charset="-122"/>
            </a:endParaRPr>
          </a:p>
          <a:p>
            <a:pPr eaLnBrk="1" hangingPunct="1">
              <a:lnSpc>
                <a:spcPct val="130000"/>
              </a:lnSpc>
            </a:pPr>
            <a:r>
              <a:rPr lang="zh-CN" altLang="en-US" sz="2800" b="1" dirty="0" smtClean="0">
                <a:latin typeface="宋体" panose="02010600030101010101" pitchFamily="2" charset="-122"/>
              </a:rPr>
              <a:t>为了</a:t>
            </a:r>
            <a:r>
              <a:rPr lang="zh-CN" altLang="en-US" sz="2800" b="1" dirty="0">
                <a:latin typeface="宋体" panose="02010600030101010101" pitchFamily="2" charset="-122"/>
              </a:rPr>
              <a:t>一个</a:t>
            </a:r>
            <a:r>
              <a:rPr lang="zh-CN" altLang="en-US" sz="2800" b="1" dirty="0">
                <a:solidFill>
                  <a:srgbClr val="FF3300"/>
                </a:solidFill>
                <a:latin typeface="宋体" panose="02010600030101010101" pitchFamily="2" charset="-122"/>
              </a:rPr>
              <a:t>特定目的</a:t>
            </a:r>
            <a:r>
              <a:rPr lang="zh-CN" altLang="en-US" sz="2800" b="1" dirty="0" smtClean="0">
                <a:latin typeface="宋体" panose="02010600030101010101" pitchFamily="2" charset="-122"/>
              </a:rPr>
              <a:t>，</a:t>
            </a:r>
            <a:endParaRPr lang="en-US" altLang="zh-CN" sz="2800" b="1" dirty="0" smtClean="0">
              <a:latin typeface="宋体" panose="02010600030101010101" pitchFamily="2" charset="-122"/>
            </a:endParaRPr>
          </a:p>
          <a:p>
            <a:pPr eaLnBrk="1" hangingPunct="1">
              <a:lnSpc>
                <a:spcPct val="130000"/>
              </a:lnSpc>
            </a:pPr>
            <a:r>
              <a:rPr lang="zh-CN" altLang="en-US" sz="2800" b="1" dirty="0" smtClean="0">
                <a:latin typeface="宋体" panose="02010600030101010101" pitchFamily="2" charset="-122"/>
              </a:rPr>
              <a:t>根据</a:t>
            </a:r>
            <a:r>
              <a:rPr lang="zh-CN" altLang="en-US" sz="2800" b="1" dirty="0">
                <a:latin typeface="宋体" panose="02010600030101010101" pitchFamily="2" charset="-122"/>
              </a:rPr>
              <a:t>其</a:t>
            </a:r>
            <a:r>
              <a:rPr lang="zh-CN" altLang="en-US" sz="2800" b="1" dirty="0">
                <a:solidFill>
                  <a:srgbClr val="FF3300"/>
                </a:solidFill>
                <a:latin typeface="宋体" panose="02010600030101010101" pitchFamily="2" charset="-122"/>
              </a:rPr>
              <a:t>内在规律</a:t>
            </a:r>
            <a:r>
              <a:rPr lang="zh-CN" altLang="en-US" sz="2800" b="1" dirty="0" smtClean="0">
                <a:latin typeface="宋体" panose="02010600030101010101" pitchFamily="2" charset="-122"/>
              </a:rPr>
              <a:t>，</a:t>
            </a:r>
            <a:endParaRPr lang="en-US" altLang="zh-CN" sz="2800" b="1" dirty="0" smtClean="0">
              <a:latin typeface="宋体" panose="02010600030101010101" pitchFamily="2" charset="-122"/>
            </a:endParaRPr>
          </a:p>
          <a:p>
            <a:pPr eaLnBrk="1" hangingPunct="1">
              <a:lnSpc>
                <a:spcPct val="130000"/>
              </a:lnSpc>
            </a:pPr>
            <a:r>
              <a:rPr lang="zh-CN" altLang="en-US" sz="2800" b="1" dirty="0" smtClean="0">
                <a:latin typeface="宋体" panose="02010600030101010101" pitchFamily="2" charset="-122"/>
              </a:rPr>
              <a:t>作出</a:t>
            </a:r>
            <a:r>
              <a:rPr lang="zh-CN" altLang="en-US" sz="2800" b="1" dirty="0">
                <a:latin typeface="宋体" panose="02010600030101010101" pitchFamily="2" charset="-122"/>
              </a:rPr>
              <a:t>必要的</a:t>
            </a:r>
            <a:r>
              <a:rPr lang="zh-CN" altLang="en-US" sz="2800" b="1" dirty="0">
                <a:solidFill>
                  <a:srgbClr val="FF3300"/>
                </a:solidFill>
                <a:latin typeface="宋体" panose="02010600030101010101" pitchFamily="2" charset="-122"/>
              </a:rPr>
              <a:t>简化假设</a:t>
            </a:r>
            <a:r>
              <a:rPr lang="zh-CN" altLang="en-US" sz="2800" b="1" dirty="0" smtClean="0">
                <a:latin typeface="宋体" panose="02010600030101010101" pitchFamily="2" charset="-122"/>
              </a:rPr>
              <a:t>，</a:t>
            </a:r>
            <a:endParaRPr lang="en-US" altLang="zh-CN" sz="2800" b="1" dirty="0" smtClean="0">
              <a:latin typeface="宋体" panose="02010600030101010101" pitchFamily="2" charset="-122"/>
            </a:endParaRPr>
          </a:p>
          <a:p>
            <a:pPr eaLnBrk="1" hangingPunct="1">
              <a:lnSpc>
                <a:spcPct val="130000"/>
              </a:lnSpc>
            </a:pPr>
            <a:r>
              <a:rPr lang="zh-CN" altLang="en-US" sz="2800" b="1" dirty="0" smtClean="0">
                <a:latin typeface="宋体" panose="02010600030101010101" pitchFamily="2" charset="-122"/>
              </a:rPr>
              <a:t>运用</a:t>
            </a:r>
            <a:r>
              <a:rPr lang="zh-CN" altLang="en-US" sz="2800" b="1" dirty="0">
                <a:latin typeface="宋体" panose="02010600030101010101" pitchFamily="2" charset="-122"/>
              </a:rPr>
              <a:t>适当的</a:t>
            </a:r>
            <a:r>
              <a:rPr lang="zh-CN" altLang="en-US" sz="2800" b="1" dirty="0">
                <a:solidFill>
                  <a:srgbClr val="FF3300"/>
                </a:solidFill>
                <a:latin typeface="宋体" panose="02010600030101010101" pitchFamily="2" charset="-122"/>
              </a:rPr>
              <a:t>数学工具</a:t>
            </a:r>
            <a:r>
              <a:rPr lang="zh-CN" altLang="en-US" sz="2800" b="1" dirty="0" smtClean="0">
                <a:latin typeface="宋体" panose="02010600030101010101" pitchFamily="2" charset="-122"/>
              </a:rPr>
              <a:t>，</a:t>
            </a:r>
            <a:endParaRPr lang="en-US" altLang="zh-CN" sz="2800" b="1" dirty="0" smtClean="0">
              <a:latin typeface="宋体" panose="02010600030101010101" pitchFamily="2" charset="-122"/>
            </a:endParaRPr>
          </a:p>
          <a:p>
            <a:pPr eaLnBrk="1" hangingPunct="1">
              <a:lnSpc>
                <a:spcPct val="130000"/>
              </a:lnSpc>
            </a:pPr>
            <a:r>
              <a:rPr lang="zh-CN" altLang="en-US" sz="2800" b="1" dirty="0" smtClean="0">
                <a:latin typeface="宋体" panose="02010600030101010101" pitchFamily="2" charset="-122"/>
              </a:rPr>
              <a:t>得到</a:t>
            </a:r>
            <a:r>
              <a:rPr lang="zh-CN" altLang="en-US" sz="2800" b="1" dirty="0">
                <a:latin typeface="宋体" panose="02010600030101010101" pitchFamily="2" charset="-122"/>
              </a:rPr>
              <a:t>的一个</a:t>
            </a:r>
            <a:r>
              <a:rPr lang="zh-CN" altLang="en-US" sz="2800" b="1" dirty="0">
                <a:solidFill>
                  <a:srgbClr val="FF3300"/>
                </a:solidFill>
                <a:latin typeface="宋体" panose="02010600030101010101" pitchFamily="2" charset="-122"/>
              </a:rPr>
              <a:t>数学表述</a:t>
            </a:r>
            <a:r>
              <a:rPr lang="en-US" altLang="zh-CN" sz="2800" b="1" dirty="0">
                <a:latin typeface="宋体" panose="02010600030101010101" pitchFamily="2" charset="-122"/>
              </a:rPr>
              <a:t>.</a:t>
            </a:r>
            <a:endParaRPr lang="en-US" altLang="zh-CN" sz="2800" b="1" dirty="0">
              <a:latin typeface="隶书" panose="02010509060101010101" pitchFamily="49" charset="-122"/>
              <a:ea typeface="隶书" panose="02010509060101010101" pitchFamily="49" charset="-122"/>
            </a:endParaRPr>
          </a:p>
        </p:txBody>
      </p:sp>
      <p:sp>
        <p:nvSpPr>
          <p:cNvPr id="18441" name="Text Box 9"/>
          <p:cNvSpPr txBox="1">
            <a:spLocks noChangeArrowheads="1"/>
          </p:cNvSpPr>
          <p:nvPr/>
        </p:nvSpPr>
        <p:spPr bwMode="auto">
          <a:xfrm>
            <a:off x="1344045" y="1353291"/>
            <a:ext cx="2016125" cy="579437"/>
          </a:xfrm>
          <a:prstGeom prst="rect">
            <a:avLst/>
          </a:prstGeom>
          <a:noFill/>
          <a:ln>
            <a:noFill/>
          </a:ln>
          <a:effec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dirty="0" smtClean="0">
                <a:ea typeface="楷体_GB2312" pitchFamily="49" charset="-122"/>
              </a:rPr>
              <a:t>数学建模</a:t>
            </a:r>
            <a:endParaRPr lang="zh-CN" altLang="en-US" sz="3200" b="1" dirty="0">
              <a:ea typeface="楷体_GB2312" pitchFamily="49" charset="-122"/>
            </a:endParaRPr>
          </a:p>
        </p:txBody>
      </p:sp>
      <p:sp>
        <p:nvSpPr>
          <p:cNvPr id="2" name="文本占位符 1"/>
          <p:cNvSpPr>
            <a:spLocks noGrp="1"/>
          </p:cNvSpPr>
          <p:nvPr>
            <p:ph type="body" sz="quarter" idx="10"/>
          </p:nvPr>
        </p:nvSpPr>
        <p:spPr>
          <a:xfrm>
            <a:off x="1621701" y="600503"/>
            <a:ext cx="7010670" cy="387798"/>
          </a:xfrm>
        </p:spPr>
        <p:txBody>
          <a:bodyPr/>
          <a:lstStyle/>
          <a:p>
            <a:r>
              <a:rPr lang="zh-CN" altLang="en-US" sz="2800" dirty="0" smtClean="0"/>
              <a:t>数学建模定义</a:t>
            </a:r>
            <a:r>
              <a:rPr lang="zh-CN" altLang="en-US" sz="2800" dirty="0">
                <a:ea typeface="楷体_GB2312" pitchFamily="49" charset="-122"/>
              </a:rPr>
              <a:t>（</a:t>
            </a:r>
            <a:r>
              <a:rPr lang="en-US" altLang="zh-CN" sz="2800" dirty="0">
                <a:ea typeface="楷体_GB2312" pitchFamily="49" charset="-122"/>
              </a:rPr>
              <a:t>Mathematical Modeling</a:t>
            </a:r>
            <a:r>
              <a:rPr lang="en-US" altLang="zh-CN" sz="2800" dirty="0" smtClean="0">
                <a:ea typeface="楷体_GB2312" pitchFamily="49" charset="-122"/>
              </a:rPr>
              <a:t>)</a:t>
            </a:r>
            <a:endParaRPr lang="en-US" altLang="zh-CN" sz="2800" dirty="0">
              <a:ea typeface="楷体_GB2312" pitchFamily="49" charset="-122"/>
            </a:endParaRPr>
          </a:p>
        </p:txBody>
      </p:sp>
      <p:pic>
        <p:nvPicPr>
          <p:cNvPr id="8" name="图片 7">
            <a:extLst>
              <a:ext uri="{FF2B5EF4-FFF2-40B4-BE49-F238E27FC236}">
                <a16:creationId xmlns:a16="http://schemas.microsoft.com/office/drawing/2014/main" xmlns="" id="{66D1AB27-C083-40A2-A5F5-170BB65E7676}"/>
              </a:ext>
            </a:extLst>
          </p:cNvPr>
          <p:cNvPicPr>
            <a:picLocks noChangeAspect="1"/>
          </p:cNvPicPr>
          <p:nvPr/>
        </p:nvPicPr>
        <p:blipFill>
          <a:blip r:embed="rId3">
            <a:clrChange>
              <a:clrFrom>
                <a:srgbClr val="FFE6D6"/>
              </a:clrFrom>
              <a:clrTo>
                <a:srgbClr val="FFE6D6">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5127036" y="1828800"/>
            <a:ext cx="6349848" cy="3638378"/>
          </a:xfrm>
          <a:prstGeom prst="rect">
            <a:avLst/>
          </a:prstGeom>
        </p:spPr>
      </p:pic>
    </p:spTree>
    <p:extLst>
      <p:ext uri="{BB962C8B-B14F-4D97-AF65-F5344CB8AC3E}">
        <p14:creationId xmlns:p14="http://schemas.microsoft.com/office/powerpoint/2010/main" val="1685733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41"/>
                                        </p:tgtEl>
                                        <p:attrNameLst>
                                          <p:attrName>style.visibility</p:attrName>
                                        </p:attrNameLst>
                                      </p:cBhvr>
                                      <p:to>
                                        <p:strVal val="visible"/>
                                      </p:to>
                                    </p:set>
                                    <p:anim calcmode="lin" valueType="num">
                                      <p:cBhvr additive="base">
                                        <p:cTn id="7" dur="500" fill="hold"/>
                                        <p:tgtEl>
                                          <p:spTgt spid="18441"/>
                                        </p:tgtEl>
                                        <p:attrNameLst>
                                          <p:attrName>ppt_x</p:attrName>
                                        </p:attrNameLst>
                                      </p:cBhvr>
                                      <p:tavLst>
                                        <p:tav tm="0">
                                          <p:val>
                                            <p:strVal val="0-#ppt_w/2"/>
                                          </p:val>
                                        </p:tav>
                                        <p:tav tm="100000">
                                          <p:val>
                                            <p:strVal val="#ppt_x"/>
                                          </p:val>
                                        </p:tav>
                                      </p:tavLst>
                                    </p:anim>
                                    <p:anim calcmode="lin" valueType="num">
                                      <p:cBhvr additive="base">
                                        <p:cTn id="8" dur="500" fill="hold"/>
                                        <p:tgtEl>
                                          <p:spTgt spid="1844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iterate type="wd">
                                    <p:tmPct val="100000"/>
                                  </p:iterate>
                                  <p:childTnLst>
                                    <p:set>
                                      <p:cBhvr>
                                        <p:cTn id="12" dur="1" fill="hold">
                                          <p:stCondLst>
                                            <p:cond delay="0"/>
                                          </p:stCondLst>
                                        </p:cTn>
                                        <p:tgtEl>
                                          <p:spTgt spid="18437"/>
                                        </p:tgtEl>
                                        <p:attrNameLst>
                                          <p:attrName>style.visibility</p:attrName>
                                        </p:attrNameLst>
                                      </p:cBhvr>
                                      <p:to>
                                        <p:strVal val="visible"/>
                                      </p:to>
                                    </p:set>
                                    <p:animEffect transition="in" filter="dissolve">
                                      <p:cBhvr>
                                        <p:cTn id="13" dur="300"/>
                                        <p:tgtEl>
                                          <p:spTgt spid="18437"/>
                                        </p:tgtEl>
                                      </p:cBhvr>
                                    </p:animEffect>
                                  </p:childTnLst>
                                  <p:subTnLst>
                                    <p:audio>
                                      <p:cMediaNode>
                                        <p:cTn display="0" masterRel="sameClick">
                                          <p:stCondLst>
                                            <p:cond evt="begin" delay="0">
                                              <p:tn val="11"/>
                                            </p:cond>
                                          </p:stCondLst>
                                          <p:endCondLst>
                                            <p:cond evt="onStopAudio" delay="0">
                                              <p:tgtEl>
                                                <p:sldTgt/>
                                              </p:tgtEl>
                                            </p:cond>
                                          </p:endCondLst>
                                        </p:cTn>
                                        <p:tgtEl>
                                          <p:sndTgt r:embed="rId2"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P spid="184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593032" y="394946"/>
            <a:ext cx="5582468" cy="523220"/>
          </a:xfrm>
          <a:prstGeom prst="rect">
            <a:avLst/>
          </a:prstGeom>
          <a:ln/>
          <a:extLst/>
        </p:spPr>
        <p:style>
          <a:lnRef idx="0">
            <a:schemeClr val="accent3"/>
          </a:lnRef>
          <a:fillRef idx="3">
            <a:schemeClr val="accent3"/>
          </a:fillRef>
          <a:effectRef idx="3">
            <a:schemeClr val="accent3"/>
          </a:effectRef>
          <a:fontRef idx="minor">
            <a:schemeClr val="lt1"/>
          </a:fontRef>
        </p:style>
        <p:txBody>
          <a:bodyPr wrap="square">
            <a:spAutoFit/>
          </a:bodyPr>
          <a:lstStyle/>
          <a:p>
            <a:pPr>
              <a:spcBef>
                <a:spcPct val="50000"/>
              </a:spcBef>
            </a:pPr>
            <a:r>
              <a:rPr lang="zh-CN" altLang="en-US" sz="2800" b="1" dirty="0">
                <a:latin typeface="楷体_GB2312" pitchFamily="49" charset="-122"/>
                <a:ea typeface="楷体_GB2312" pitchFamily="49" charset="-122"/>
              </a:rPr>
              <a:t>数学建模</a:t>
            </a:r>
            <a:r>
              <a:rPr lang="zh-CN" altLang="en-US" sz="2800" b="1" dirty="0" smtClean="0">
                <a:latin typeface="楷体_GB2312" pitchFamily="49" charset="-122"/>
                <a:ea typeface="楷体_GB2312" pitchFamily="49" charset="-122"/>
              </a:rPr>
              <a:t>示例</a:t>
            </a:r>
            <a:r>
              <a:rPr lang="en-US" altLang="zh-CN" sz="2800" b="1" dirty="0">
                <a:latin typeface="楷体_GB2312" pitchFamily="49" charset="-122"/>
                <a:ea typeface="楷体_GB2312" pitchFamily="49" charset="-122"/>
              </a:rPr>
              <a:t>——</a:t>
            </a:r>
            <a:r>
              <a:rPr lang="zh-CN" altLang="en-US" sz="2800" b="1" dirty="0" smtClean="0">
                <a:ea typeface="楷体_GB2312" pitchFamily="49" charset="-122"/>
              </a:rPr>
              <a:t>循环</a:t>
            </a:r>
            <a:r>
              <a:rPr lang="zh-CN" altLang="en-US" sz="2800" b="1" dirty="0">
                <a:ea typeface="楷体_GB2312" pitchFamily="49" charset="-122"/>
              </a:rPr>
              <a:t>比赛的名次</a:t>
            </a:r>
          </a:p>
        </p:txBody>
      </p:sp>
      <p:sp>
        <p:nvSpPr>
          <p:cNvPr id="45059" name="Text Box 3"/>
          <p:cNvSpPr txBox="1">
            <a:spLocks noChangeArrowheads="1"/>
          </p:cNvSpPr>
          <p:nvPr/>
        </p:nvSpPr>
        <p:spPr bwMode="auto">
          <a:xfrm>
            <a:off x="492369" y="1259057"/>
            <a:ext cx="6793384" cy="535531"/>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FontTx/>
              <a:buChar char="•"/>
            </a:pPr>
            <a:r>
              <a:rPr lang="en-US" altLang="zh-CN" sz="2400" i="1" dirty="0">
                <a:latin typeface="Times New Roman" panose="02020603050405020304" pitchFamily="18" charset="0"/>
                <a:cs typeface="Times New Roman" panose="02020603050405020304" pitchFamily="18" charset="0"/>
              </a:rPr>
              <a:t>6</a:t>
            </a:r>
            <a:r>
              <a:rPr lang="zh-CN" altLang="en-US" sz="2400" dirty="0"/>
              <a:t>支球队</a:t>
            </a:r>
            <a:r>
              <a:rPr lang="zh-CN" altLang="en-US" sz="2400" dirty="0" smtClean="0"/>
              <a:t>循环赛</a:t>
            </a:r>
            <a:r>
              <a:rPr lang="zh-CN" altLang="en-US" sz="2400" dirty="0"/>
              <a:t>，</a:t>
            </a:r>
            <a:r>
              <a:rPr lang="zh-CN" altLang="en-US" sz="2400" dirty="0" smtClean="0"/>
              <a:t>每</a:t>
            </a:r>
            <a:r>
              <a:rPr lang="zh-CN" altLang="en-US" sz="2400" dirty="0"/>
              <a:t>场比赛 只计</a:t>
            </a:r>
            <a:r>
              <a:rPr lang="zh-CN" altLang="en-US" sz="2400" dirty="0" smtClean="0"/>
              <a:t>胜负，没有</a:t>
            </a:r>
            <a:r>
              <a:rPr lang="zh-CN" altLang="en-US" sz="2400" dirty="0"/>
              <a:t>平局</a:t>
            </a:r>
            <a:r>
              <a:rPr lang="en-US" altLang="zh-CN" sz="2400" dirty="0"/>
              <a:t>.</a:t>
            </a:r>
          </a:p>
        </p:txBody>
      </p:sp>
      <p:sp>
        <p:nvSpPr>
          <p:cNvPr id="45060" name="Text Box 4"/>
          <p:cNvSpPr txBox="1">
            <a:spLocks noChangeArrowheads="1"/>
          </p:cNvSpPr>
          <p:nvPr/>
        </p:nvSpPr>
        <p:spPr bwMode="auto">
          <a:xfrm>
            <a:off x="492967" y="1884053"/>
            <a:ext cx="4800600" cy="535531"/>
          </a:xfrm>
          <a:prstGeom prst="rect">
            <a:avLst/>
          </a:prstGeom>
          <a:noFill/>
          <a:ln>
            <a:noFill/>
          </a:ln>
          <a:effectLst/>
          <a:extLst>
            <a:ext uri="{909E8E84-426E-40DD-AFC4-6F175D3DCCD1}">
              <a14:hiddenFill xmlns:a14="http://schemas.microsoft.com/office/drawing/2010/main">
                <a:solidFill>
                  <a:srgbClr val="66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FontTx/>
              <a:buChar char="•"/>
            </a:pPr>
            <a:r>
              <a:rPr lang="en-US" altLang="zh-CN" sz="2400" dirty="0"/>
              <a:t> </a:t>
            </a:r>
            <a:r>
              <a:rPr lang="zh-CN" altLang="en-US" sz="2400" dirty="0"/>
              <a:t>根据比赛结果排出各队名次</a:t>
            </a:r>
            <a:r>
              <a:rPr lang="en-US" altLang="zh-CN" sz="2400" dirty="0"/>
              <a:t>.</a:t>
            </a:r>
          </a:p>
        </p:txBody>
      </p:sp>
      <p:sp>
        <p:nvSpPr>
          <p:cNvPr id="45061" name="Text Box 5"/>
          <p:cNvSpPr txBox="1">
            <a:spLocks noChangeArrowheads="1"/>
          </p:cNvSpPr>
          <p:nvPr/>
        </p:nvSpPr>
        <p:spPr bwMode="auto">
          <a:xfrm>
            <a:off x="672647" y="2525015"/>
            <a:ext cx="6282188" cy="535531"/>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zh-CN" altLang="en-US" sz="2400" dirty="0"/>
              <a:t>方法</a:t>
            </a:r>
            <a:r>
              <a:rPr lang="en-US" altLang="zh-CN" sz="2400" dirty="0"/>
              <a:t>1.  </a:t>
            </a:r>
            <a:r>
              <a:rPr lang="zh-CN" altLang="en-US" sz="2400" dirty="0"/>
              <a:t>寻找按箭头方向通过全部顶点的路径</a:t>
            </a:r>
            <a:r>
              <a:rPr lang="en-US" altLang="zh-CN" sz="2400" dirty="0"/>
              <a:t>.</a:t>
            </a:r>
            <a:endParaRPr lang="en-US" altLang="zh-CN" sz="2400" dirty="0">
              <a:solidFill>
                <a:srgbClr val="FF3300"/>
              </a:solidFill>
            </a:endParaRPr>
          </a:p>
        </p:txBody>
      </p:sp>
      <p:sp>
        <p:nvSpPr>
          <p:cNvPr id="45088" name="Text Box 32"/>
          <p:cNvSpPr txBox="1">
            <a:spLocks noChangeArrowheads="1"/>
          </p:cNvSpPr>
          <p:nvPr/>
        </p:nvSpPr>
        <p:spPr bwMode="auto">
          <a:xfrm>
            <a:off x="11221495" y="2595157"/>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sp>
        <p:nvSpPr>
          <p:cNvPr id="45110" name="Text Box 54"/>
          <p:cNvSpPr txBox="1">
            <a:spLocks noChangeArrowheads="1"/>
          </p:cNvSpPr>
          <p:nvPr/>
        </p:nvSpPr>
        <p:spPr bwMode="auto">
          <a:xfrm>
            <a:off x="609600" y="3340026"/>
            <a:ext cx="1447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rgbClr val="FF3300"/>
                </a:solidFill>
              </a:rPr>
              <a:t>312456</a:t>
            </a:r>
            <a:endParaRPr lang="en-US" altLang="zh-CN" sz="2400" dirty="0">
              <a:solidFill>
                <a:schemeClr val="accent2"/>
              </a:solidFill>
            </a:endParaRPr>
          </a:p>
        </p:txBody>
      </p:sp>
      <p:sp>
        <p:nvSpPr>
          <p:cNvPr id="45111" name="Text Box 55"/>
          <p:cNvSpPr txBox="1">
            <a:spLocks noChangeArrowheads="1"/>
          </p:cNvSpPr>
          <p:nvPr/>
        </p:nvSpPr>
        <p:spPr bwMode="auto">
          <a:xfrm>
            <a:off x="1948695" y="3341356"/>
            <a:ext cx="129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chemeClr val="accent2"/>
                </a:solidFill>
              </a:rPr>
              <a:t>146325</a:t>
            </a:r>
          </a:p>
        </p:txBody>
      </p:sp>
      <p:sp>
        <p:nvSpPr>
          <p:cNvPr id="45112" name="Text Box 56"/>
          <p:cNvSpPr txBox="1">
            <a:spLocks noChangeArrowheads="1"/>
          </p:cNvSpPr>
          <p:nvPr/>
        </p:nvSpPr>
        <p:spPr bwMode="auto">
          <a:xfrm>
            <a:off x="577850" y="3986260"/>
            <a:ext cx="2959100" cy="535531"/>
          </a:xfrm>
          <a:prstGeom prst="rect">
            <a:avLst/>
          </a:prstGeom>
          <a:solidFill>
            <a:srgbClr val="92D050"/>
          </a:solidFill>
          <a:ln>
            <a:noFill/>
          </a:ln>
          <a:effectLst/>
          <a:extLst/>
        </p:spPr>
        <p:txBody>
          <a:bodyPr>
            <a:spAutoFit/>
          </a:bodyPr>
          <a:lstStyle/>
          <a:p>
            <a:pPr>
              <a:lnSpc>
                <a:spcPct val="120000"/>
              </a:lnSpc>
              <a:spcBef>
                <a:spcPct val="50000"/>
              </a:spcBef>
            </a:pPr>
            <a:r>
              <a:rPr lang="zh-CN" altLang="en-US" sz="2400" dirty="0">
                <a:solidFill>
                  <a:srgbClr val="FF0000"/>
                </a:solidFill>
              </a:rPr>
              <a:t>方法</a:t>
            </a:r>
            <a:r>
              <a:rPr lang="en-US" altLang="zh-CN" sz="2400" dirty="0">
                <a:solidFill>
                  <a:srgbClr val="FF0000"/>
                </a:solidFill>
              </a:rPr>
              <a:t>2.  </a:t>
            </a:r>
            <a:r>
              <a:rPr lang="zh-CN" altLang="en-US" sz="2400" dirty="0">
                <a:solidFill>
                  <a:srgbClr val="FF0000"/>
                </a:solidFill>
              </a:rPr>
              <a:t>计算得分：</a:t>
            </a:r>
          </a:p>
        </p:txBody>
      </p:sp>
      <p:grpSp>
        <p:nvGrpSpPr>
          <p:cNvPr id="45113" name="Group 57"/>
          <p:cNvGrpSpPr>
            <a:grpSpLocks/>
          </p:cNvGrpSpPr>
          <p:nvPr/>
        </p:nvGrpSpPr>
        <p:grpSpPr bwMode="auto">
          <a:xfrm>
            <a:off x="4215939" y="3316706"/>
            <a:ext cx="2133600" cy="461962"/>
            <a:chOff x="2112" y="2784"/>
            <a:chExt cx="1344" cy="291"/>
          </a:xfrm>
          <a:noFill/>
        </p:grpSpPr>
        <p:sp>
          <p:nvSpPr>
            <p:cNvPr id="45114" name="Text Box 58"/>
            <p:cNvSpPr txBox="1">
              <a:spLocks noChangeArrowheads="1"/>
            </p:cNvSpPr>
            <p:nvPr/>
          </p:nvSpPr>
          <p:spPr bwMode="auto">
            <a:xfrm>
              <a:off x="2352" y="2784"/>
              <a:ext cx="1104" cy="2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无法排名</a:t>
              </a:r>
            </a:p>
          </p:txBody>
        </p:sp>
        <p:sp>
          <p:nvSpPr>
            <p:cNvPr id="45115" name="AutoShape 59"/>
            <p:cNvSpPr>
              <a:spLocks noChangeArrowheads="1"/>
            </p:cNvSpPr>
            <p:nvPr/>
          </p:nvSpPr>
          <p:spPr bwMode="auto">
            <a:xfrm>
              <a:off x="2112" y="2832"/>
              <a:ext cx="144" cy="240"/>
            </a:xfrm>
            <a:prstGeom prst="rightArrow">
              <a:avLst>
                <a:gd name="adj1" fmla="val 50000"/>
                <a:gd name="adj2"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45116" name="Text Box 60"/>
          <p:cNvSpPr txBox="1">
            <a:spLocks noChangeArrowheads="1"/>
          </p:cNvSpPr>
          <p:nvPr/>
        </p:nvSpPr>
        <p:spPr bwMode="auto">
          <a:xfrm>
            <a:off x="672647" y="5439644"/>
            <a:ext cx="4355976" cy="5355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400" dirty="0">
                <a:solidFill>
                  <a:srgbClr val="FF0000"/>
                </a:solidFill>
              </a:rPr>
              <a:t>2, 3</a:t>
            </a:r>
            <a:r>
              <a:rPr lang="zh-CN" altLang="en-US" sz="2400" dirty="0">
                <a:solidFill>
                  <a:srgbClr val="FF0000"/>
                </a:solidFill>
              </a:rPr>
              <a:t>队 </a:t>
            </a:r>
            <a:r>
              <a:rPr lang="en-US" altLang="zh-CN" sz="2400" dirty="0">
                <a:solidFill>
                  <a:srgbClr val="FF0000"/>
                </a:solidFill>
              </a:rPr>
              <a:t>, 4, 5</a:t>
            </a:r>
            <a:r>
              <a:rPr lang="zh-CN" altLang="en-US" sz="2400" dirty="0">
                <a:solidFill>
                  <a:srgbClr val="FF0000"/>
                </a:solidFill>
              </a:rPr>
              <a:t>队无法排名</a:t>
            </a:r>
            <a:r>
              <a:rPr lang="en-US" altLang="zh-CN" sz="2400" dirty="0">
                <a:solidFill>
                  <a:srgbClr val="FF0000"/>
                </a:solidFill>
              </a:rPr>
              <a:t>!</a:t>
            </a:r>
          </a:p>
        </p:txBody>
      </p:sp>
      <p:sp>
        <p:nvSpPr>
          <p:cNvPr id="45118" name="Text Box 62"/>
          <p:cNvSpPr txBox="1">
            <a:spLocks noChangeArrowheads="1"/>
          </p:cNvSpPr>
          <p:nvPr/>
        </p:nvSpPr>
        <p:spPr bwMode="auto">
          <a:xfrm>
            <a:off x="3190414" y="3258495"/>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t>……</a:t>
            </a:r>
          </a:p>
        </p:txBody>
      </p:sp>
      <p:sp>
        <p:nvSpPr>
          <p:cNvPr id="45119" name="Text Box 63"/>
          <p:cNvSpPr txBox="1">
            <a:spLocks noChangeArrowheads="1"/>
          </p:cNvSpPr>
          <p:nvPr/>
        </p:nvSpPr>
        <p:spPr bwMode="auto">
          <a:xfrm>
            <a:off x="4226767" y="5478668"/>
            <a:ext cx="21336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t>3</a:t>
            </a:r>
            <a:r>
              <a:rPr lang="en-US" altLang="zh-CN" sz="2400" dirty="0">
                <a:sym typeface="Symbol" pitchFamily="18" charset="2"/>
              </a:rPr>
              <a:t>2</a:t>
            </a:r>
            <a:r>
              <a:rPr lang="zh-CN" altLang="en-US" sz="2400" dirty="0">
                <a:sym typeface="Symbol" pitchFamily="18" charset="2"/>
              </a:rPr>
              <a:t>，</a:t>
            </a:r>
            <a:r>
              <a:rPr lang="en-US" altLang="zh-CN" sz="2400" dirty="0">
                <a:sym typeface="Symbol" pitchFamily="18" charset="2"/>
              </a:rPr>
              <a:t>4 5</a:t>
            </a:r>
          </a:p>
        </p:txBody>
      </p:sp>
      <p:grpSp>
        <p:nvGrpSpPr>
          <p:cNvPr id="45120" name="Group 64"/>
          <p:cNvGrpSpPr>
            <a:grpSpLocks/>
          </p:cNvGrpSpPr>
          <p:nvPr/>
        </p:nvGrpSpPr>
        <p:grpSpPr bwMode="auto">
          <a:xfrm>
            <a:off x="7000674" y="5408670"/>
            <a:ext cx="3866602" cy="609600"/>
            <a:chOff x="2592" y="3840"/>
            <a:chExt cx="2324" cy="384"/>
          </a:xfrm>
        </p:grpSpPr>
        <p:sp>
          <p:nvSpPr>
            <p:cNvPr id="45121" name="AutoShape 65"/>
            <p:cNvSpPr>
              <a:spLocks noChangeArrowheads="1"/>
            </p:cNvSpPr>
            <p:nvPr/>
          </p:nvSpPr>
          <p:spPr bwMode="auto">
            <a:xfrm>
              <a:off x="2592" y="3840"/>
              <a:ext cx="144" cy="384"/>
            </a:xfrm>
            <a:prstGeom prst="rightArrow">
              <a:avLst>
                <a:gd name="adj1" fmla="val 50000"/>
                <a:gd name="adj2" fmla="val 25000"/>
              </a:avLst>
            </a:prstGeom>
            <a:solidFill>
              <a:srgbClr val="99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5122" name="Text Box 66"/>
            <p:cNvSpPr txBox="1">
              <a:spLocks noChangeArrowheads="1"/>
            </p:cNvSpPr>
            <p:nvPr/>
          </p:nvSpPr>
          <p:spPr bwMode="auto">
            <a:xfrm>
              <a:off x="2804" y="3884"/>
              <a:ext cx="2112" cy="29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排名 </a:t>
              </a:r>
              <a:r>
                <a:rPr lang="en-US" altLang="zh-CN" sz="2400" dirty="0"/>
                <a:t>132456 </a:t>
              </a:r>
              <a:r>
                <a:rPr lang="zh-CN" altLang="en-US" sz="2400" dirty="0"/>
                <a:t>合理吗</a:t>
              </a:r>
              <a:r>
                <a:rPr lang="en-US" altLang="zh-CN" sz="2400" dirty="0"/>
                <a:t>?</a:t>
              </a:r>
            </a:p>
          </p:txBody>
        </p:sp>
      </p:grpSp>
      <p:sp>
        <p:nvSpPr>
          <p:cNvPr id="45124" name="Rectangle 68"/>
          <p:cNvSpPr>
            <a:spLocks noChangeArrowheads="1"/>
          </p:cNvSpPr>
          <p:nvPr/>
        </p:nvSpPr>
        <p:spPr bwMode="auto">
          <a:xfrm>
            <a:off x="696272" y="4652250"/>
            <a:ext cx="1758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t>1</a:t>
            </a:r>
            <a:r>
              <a:rPr lang="zh-CN" altLang="en-US" sz="2400" dirty="0"/>
              <a:t>队胜</a:t>
            </a:r>
            <a:r>
              <a:rPr lang="en-US" altLang="zh-CN" sz="2400" dirty="0"/>
              <a:t>4</a:t>
            </a:r>
            <a:r>
              <a:rPr lang="zh-CN" altLang="en-US" sz="2400" dirty="0"/>
              <a:t>场，</a:t>
            </a:r>
          </a:p>
        </p:txBody>
      </p:sp>
      <p:sp>
        <p:nvSpPr>
          <p:cNvPr id="45126" name="Rectangle 70"/>
          <p:cNvSpPr>
            <a:spLocks noChangeArrowheads="1"/>
          </p:cNvSpPr>
          <p:nvPr/>
        </p:nvSpPr>
        <p:spPr bwMode="auto">
          <a:xfrm>
            <a:off x="2506014" y="4669168"/>
            <a:ext cx="24080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t>2, 3</a:t>
            </a:r>
            <a:r>
              <a:rPr lang="zh-CN" altLang="en-US" sz="2400" dirty="0"/>
              <a:t>队各胜</a:t>
            </a:r>
            <a:r>
              <a:rPr lang="en-US" altLang="zh-CN" sz="2400" dirty="0"/>
              <a:t>3</a:t>
            </a:r>
            <a:r>
              <a:rPr lang="zh-CN" altLang="en-US" sz="2400" dirty="0"/>
              <a:t>场，</a:t>
            </a:r>
          </a:p>
        </p:txBody>
      </p:sp>
      <p:sp>
        <p:nvSpPr>
          <p:cNvPr id="45128" name="Rectangle 72"/>
          <p:cNvSpPr>
            <a:spLocks noChangeArrowheads="1"/>
          </p:cNvSpPr>
          <p:nvPr/>
        </p:nvSpPr>
        <p:spPr bwMode="auto">
          <a:xfrm>
            <a:off x="4925769" y="4682563"/>
            <a:ext cx="24080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t>4, 5</a:t>
            </a:r>
            <a:r>
              <a:rPr lang="zh-CN" altLang="en-US" sz="2400" dirty="0"/>
              <a:t>队各胜</a:t>
            </a:r>
            <a:r>
              <a:rPr lang="en-US" altLang="zh-CN" sz="2400" dirty="0"/>
              <a:t>2</a:t>
            </a:r>
            <a:r>
              <a:rPr lang="zh-CN" altLang="en-US" sz="2400" dirty="0"/>
              <a:t>场，</a:t>
            </a:r>
          </a:p>
        </p:txBody>
      </p:sp>
      <p:sp>
        <p:nvSpPr>
          <p:cNvPr id="45130" name="Rectangle 74"/>
          <p:cNvSpPr>
            <a:spLocks noChangeArrowheads="1"/>
          </p:cNvSpPr>
          <p:nvPr/>
        </p:nvSpPr>
        <p:spPr bwMode="auto">
          <a:xfrm>
            <a:off x="7355106" y="4667366"/>
            <a:ext cx="1535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t>6</a:t>
            </a:r>
            <a:r>
              <a:rPr lang="zh-CN" altLang="en-US" sz="2400" dirty="0"/>
              <a:t>队胜</a:t>
            </a:r>
            <a:r>
              <a:rPr lang="en-US" altLang="zh-CN" sz="2400" dirty="0"/>
              <a:t>1</a:t>
            </a:r>
            <a:r>
              <a:rPr lang="zh-CN" altLang="en-US" sz="2400" dirty="0"/>
              <a:t>场</a:t>
            </a:r>
            <a:r>
              <a:rPr lang="en-US" altLang="zh-CN" sz="2400" dirty="0"/>
              <a:t>.</a:t>
            </a:r>
          </a:p>
        </p:txBody>
      </p:sp>
      <p:grpSp>
        <p:nvGrpSpPr>
          <p:cNvPr id="2" name="组合 1"/>
          <p:cNvGrpSpPr/>
          <p:nvPr/>
        </p:nvGrpSpPr>
        <p:grpSpPr>
          <a:xfrm>
            <a:off x="7792495" y="1259057"/>
            <a:ext cx="3429000" cy="3171826"/>
            <a:chOff x="5334000" y="1052736"/>
            <a:chExt cx="3429000" cy="3171826"/>
          </a:xfrm>
        </p:grpSpPr>
        <p:sp>
          <p:nvSpPr>
            <p:cNvPr id="45063" name="Line 7"/>
            <p:cNvSpPr>
              <a:spLocks noChangeShapeType="1"/>
            </p:cNvSpPr>
            <p:nvPr/>
          </p:nvSpPr>
          <p:spPr bwMode="auto">
            <a:xfrm flipV="1">
              <a:off x="6400800" y="2562449"/>
              <a:ext cx="23622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4" name="Line 8"/>
            <p:cNvSpPr>
              <a:spLocks noChangeShapeType="1"/>
            </p:cNvSpPr>
            <p:nvPr/>
          </p:nvSpPr>
          <p:spPr bwMode="auto">
            <a:xfrm>
              <a:off x="6400800" y="1343249"/>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5" name="Line 9"/>
            <p:cNvSpPr>
              <a:spLocks noChangeShapeType="1"/>
            </p:cNvSpPr>
            <p:nvPr/>
          </p:nvSpPr>
          <p:spPr bwMode="auto">
            <a:xfrm flipH="1">
              <a:off x="6400800" y="1343249"/>
              <a:ext cx="160020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6" name="Line 10"/>
            <p:cNvSpPr>
              <a:spLocks noChangeShapeType="1"/>
            </p:cNvSpPr>
            <p:nvPr/>
          </p:nvSpPr>
          <p:spPr bwMode="auto">
            <a:xfrm>
              <a:off x="6400800" y="1343249"/>
              <a:ext cx="160020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7" name="Line 11"/>
            <p:cNvSpPr>
              <a:spLocks noChangeShapeType="1"/>
            </p:cNvSpPr>
            <p:nvPr/>
          </p:nvSpPr>
          <p:spPr bwMode="auto">
            <a:xfrm>
              <a:off x="6400800" y="1343249"/>
              <a:ext cx="236220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8" name="Line 12"/>
            <p:cNvSpPr>
              <a:spLocks noChangeShapeType="1"/>
            </p:cNvSpPr>
            <p:nvPr/>
          </p:nvSpPr>
          <p:spPr bwMode="auto">
            <a:xfrm flipV="1">
              <a:off x="5638800" y="2562449"/>
              <a:ext cx="3124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9" name="Line 13"/>
            <p:cNvSpPr>
              <a:spLocks noChangeShapeType="1"/>
            </p:cNvSpPr>
            <p:nvPr/>
          </p:nvSpPr>
          <p:spPr bwMode="auto">
            <a:xfrm flipV="1">
              <a:off x="5562601" y="1343247"/>
              <a:ext cx="2438400" cy="1190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0" name="Line 14"/>
            <p:cNvSpPr>
              <a:spLocks noChangeShapeType="1"/>
            </p:cNvSpPr>
            <p:nvPr/>
          </p:nvSpPr>
          <p:spPr bwMode="auto">
            <a:xfrm>
              <a:off x="8001000" y="1343249"/>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1" name="Line 15"/>
            <p:cNvSpPr>
              <a:spLocks noChangeShapeType="1"/>
            </p:cNvSpPr>
            <p:nvPr/>
          </p:nvSpPr>
          <p:spPr bwMode="auto">
            <a:xfrm>
              <a:off x="5638800" y="2562449"/>
              <a:ext cx="23622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2" name="Line 16"/>
            <p:cNvSpPr>
              <a:spLocks noChangeShapeType="1"/>
            </p:cNvSpPr>
            <p:nvPr/>
          </p:nvSpPr>
          <p:spPr bwMode="auto">
            <a:xfrm>
              <a:off x="6934200" y="1343249"/>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5" name="Line 19"/>
            <p:cNvSpPr>
              <a:spLocks noChangeShapeType="1"/>
            </p:cNvSpPr>
            <p:nvPr/>
          </p:nvSpPr>
          <p:spPr bwMode="auto">
            <a:xfrm flipH="1">
              <a:off x="7010400" y="3857849"/>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6" name="Line 20"/>
            <p:cNvSpPr>
              <a:spLocks noChangeShapeType="1"/>
            </p:cNvSpPr>
            <p:nvPr/>
          </p:nvSpPr>
          <p:spPr bwMode="auto">
            <a:xfrm flipH="1" flipV="1">
              <a:off x="5879539" y="3033936"/>
              <a:ext cx="173037" cy="304800"/>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6" name="Text Box 30"/>
            <p:cNvSpPr txBox="1">
              <a:spLocks noChangeArrowheads="1"/>
            </p:cNvSpPr>
            <p:nvPr/>
          </p:nvSpPr>
          <p:spPr bwMode="auto">
            <a:xfrm>
              <a:off x="6248400" y="1052736"/>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1</a:t>
              </a:r>
            </a:p>
          </p:txBody>
        </p:sp>
        <p:sp>
          <p:nvSpPr>
            <p:cNvPr id="45087" name="Text Box 31"/>
            <p:cNvSpPr txBox="1">
              <a:spLocks noChangeArrowheads="1"/>
            </p:cNvSpPr>
            <p:nvPr/>
          </p:nvSpPr>
          <p:spPr bwMode="auto">
            <a:xfrm>
              <a:off x="7848600" y="1052736"/>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a:t>
              </a:r>
            </a:p>
          </p:txBody>
        </p:sp>
        <p:sp>
          <p:nvSpPr>
            <p:cNvPr id="45089" name="Text Box 33"/>
            <p:cNvSpPr txBox="1">
              <a:spLocks noChangeArrowheads="1"/>
            </p:cNvSpPr>
            <p:nvPr/>
          </p:nvSpPr>
          <p:spPr bwMode="auto">
            <a:xfrm>
              <a:off x="7848600" y="3795936"/>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4</a:t>
              </a:r>
            </a:p>
          </p:txBody>
        </p:sp>
        <p:sp>
          <p:nvSpPr>
            <p:cNvPr id="45090" name="Text Box 34"/>
            <p:cNvSpPr txBox="1">
              <a:spLocks noChangeArrowheads="1"/>
            </p:cNvSpPr>
            <p:nvPr/>
          </p:nvSpPr>
          <p:spPr bwMode="auto">
            <a:xfrm>
              <a:off x="6248400" y="3857849"/>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5</a:t>
              </a:r>
            </a:p>
          </p:txBody>
        </p:sp>
        <p:sp>
          <p:nvSpPr>
            <p:cNvPr id="45091" name="Text Box 35"/>
            <p:cNvSpPr txBox="1">
              <a:spLocks noChangeArrowheads="1"/>
            </p:cNvSpPr>
            <p:nvPr/>
          </p:nvSpPr>
          <p:spPr bwMode="auto">
            <a:xfrm>
              <a:off x="5334000" y="2410049"/>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6</a:t>
              </a:r>
            </a:p>
          </p:txBody>
        </p:sp>
        <p:sp>
          <p:nvSpPr>
            <p:cNvPr id="45092" name="Line 36"/>
            <p:cNvSpPr>
              <a:spLocks noChangeShapeType="1"/>
            </p:cNvSpPr>
            <p:nvPr/>
          </p:nvSpPr>
          <p:spPr bwMode="auto">
            <a:xfrm>
              <a:off x="6400800" y="1357536"/>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3" name="Line 37"/>
            <p:cNvSpPr>
              <a:spLocks noChangeShapeType="1"/>
            </p:cNvSpPr>
            <p:nvPr/>
          </p:nvSpPr>
          <p:spPr bwMode="auto">
            <a:xfrm>
              <a:off x="8001000" y="1357536"/>
              <a:ext cx="76200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4" name="Line 38"/>
            <p:cNvSpPr>
              <a:spLocks noChangeShapeType="1"/>
            </p:cNvSpPr>
            <p:nvPr/>
          </p:nvSpPr>
          <p:spPr bwMode="auto">
            <a:xfrm flipH="1">
              <a:off x="7986464" y="2576736"/>
              <a:ext cx="7620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5" name="Line 39"/>
            <p:cNvSpPr>
              <a:spLocks noChangeShapeType="1"/>
            </p:cNvSpPr>
            <p:nvPr/>
          </p:nvSpPr>
          <p:spPr bwMode="auto">
            <a:xfrm flipH="1">
              <a:off x="6400800" y="3872136"/>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6" name="Line 40"/>
            <p:cNvSpPr>
              <a:spLocks noChangeShapeType="1"/>
            </p:cNvSpPr>
            <p:nvPr/>
          </p:nvSpPr>
          <p:spPr bwMode="auto">
            <a:xfrm flipH="1" flipV="1">
              <a:off x="5603875" y="2548160"/>
              <a:ext cx="796925" cy="13239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7" name="Line 41"/>
            <p:cNvSpPr>
              <a:spLocks noChangeShapeType="1"/>
            </p:cNvSpPr>
            <p:nvPr/>
          </p:nvSpPr>
          <p:spPr bwMode="auto">
            <a:xfrm flipV="1">
              <a:off x="5562600" y="1328961"/>
              <a:ext cx="838200" cy="1204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8" name="Line 42"/>
            <p:cNvSpPr>
              <a:spLocks noChangeShapeType="1"/>
            </p:cNvSpPr>
            <p:nvPr/>
          </p:nvSpPr>
          <p:spPr bwMode="auto">
            <a:xfrm flipH="1">
              <a:off x="6934200" y="2729136"/>
              <a:ext cx="152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9" name="Line 43"/>
            <p:cNvSpPr>
              <a:spLocks noChangeShapeType="1"/>
            </p:cNvSpPr>
            <p:nvPr/>
          </p:nvSpPr>
          <p:spPr bwMode="auto">
            <a:xfrm>
              <a:off x="6400800" y="1349057"/>
              <a:ext cx="1600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00" name="Line 44"/>
            <p:cNvSpPr>
              <a:spLocks noChangeShapeType="1"/>
            </p:cNvSpPr>
            <p:nvPr/>
          </p:nvSpPr>
          <p:spPr bwMode="auto">
            <a:xfrm>
              <a:off x="6400800" y="1340768"/>
              <a:ext cx="2362200" cy="1219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01" name="Line 45"/>
            <p:cNvSpPr>
              <a:spLocks noChangeShapeType="1"/>
            </p:cNvSpPr>
            <p:nvPr/>
          </p:nvSpPr>
          <p:spPr bwMode="auto">
            <a:xfrm>
              <a:off x="8028384" y="1328961"/>
              <a:ext cx="0" cy="2514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02" name="Line 46"/>
            <p:cNvSpPr>
              <a:spLocks noChangeShapeType="1"/>
            </p:cNvSpPr>
            <p:nvPr/>
          </p:nvSpPr>
          <p:spPr bwMode="auto">
            <a:xfrm flipH="1">
              <a:off x="6400800" y="3861048"/>
              <a:ext cx="1600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03" name="Line 47"/>
            <p:cNvSpPr>
              <a:spLocks noChangeShapeType="1"/>
            </p:cNvSpPr>
            <p:nvPr/>
          </p:nvSpPr>
          <p:spPr bwMode="auto">
            <a:xfrm flipH="1" flipV="1">
              <a:off x="5562601" y="2533871"/>
              <a:ext cx="838199" cy="1309689"/>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04" name="Line 48"/>
            <p:cNvSpPr>
              <a:spLocks noChangeShapeType="1"/>
            </p:cNvSpPr>
            <p:nvPr/>
          </p:nvSpPr>
          <p:spPr bwMode="auto">
            <a:xfrm>
              <a:off x="5603875" y="2551361"/>
              <a:ext cx="2397125" cy="1309687"/>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05" name="Line 49"/>
            <p:cNvSpPr>
              <a:spLocks noChangeShapeType="1"/>
            </p:cNvSpPr>
            <p:nvPr/>
          </p:nvSpPr>
          <p:spPr bwMode="auto">
            <a:xfrm>
              <a:off x="6400800" y="1339331"/>
              <a:ext cx="1571600" cy="250423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5106" name="Group 50"/>
            <p:cNvGrpSpPr>
              <a:grpSpLocks/>
            </p:cNvGrpSpPr>
            <p:nvPr/>
          </p:nvGrpSpPr>
          <p:grpSpPr bwMode="auto">
            <a:xfrm>
              <a:off x="5562600" y="1328961"/>
              <a:ext cx="3200400" cy="2514600"/>
              <a:chOff x="1392" y="1449"/>
              <a:chExt cx="2016" cy="1584"/>
            </a:xfrm>
          </p:grpSpPr>
          <p:sp>
            <p:nvSpPr>
              <p:cNvPr id="45107" name="Line 51"/>
              <p:cNvSpPr>
                <a:spLocks noChangeShapeType="1"/>
              </p:cNvSpPr>
              <p:nvPr/>
            </p:nvSpPr>
            <p:spPr bwMode="auto">
              <a:xfrm flipV="1">
                <a:off x="1392" y="2228"/>
                <a:ext cx="2007"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08" name="Line 52"/>
              <p:cNvSpPr>
                <a:spLocks noChangeShapeType="1"/>
              </p:cNvSpPr>
              <p:nvPr/>
            </p:nvSpPr>
            <p:spPr bwMode="auto">
              <a:xfrm flipH="1">
                <a:off x="1920" y="1449"/>
                <a:ext cx="1008" cy="1584"/>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09" name="Line 53"/>
              <p:cNvSpPr>
                <a:spLocks noChangeShapeType="1"/>
              </p:cNvSpPr>
              <p:nvPr/>
            </p:nvSpPr>
            <p:spPr bwMode="auto">
              <a:xfrm>
                <a:off x="2928" y="1449"/>
                <a:ext cx="480" cy="768"/>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Line 20"/>
            <p:cNvSpPr>
              <a:spLocks noChangeShapeType="1"/>
            </p:cNvSpPr>
            <p:nvPr/>
          </p:nvSpPr>
          <p:spPr bwMode="auto">
            <a:xfrm flipH="1" flipV="1">
              <a:off x="8259996" y="1753425"/>
              <a:ext cx="220876" cy="334212"/>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20"/>
            <p:cNvSpPr>
              <a:spLocks noChangeShapeType="1"/>
            </p:cNvSpPr>
            <p:nvPr/>
          </p:nvSpPr>
          <p:spPr bwMode="auto">
            <a:xfrm flipH="1" flipV="1">
              <a:off x="7200900" y="1748419"/>
              <a:ext cx="355642" cy="180367"/>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20"/>
            <p:cNvSpPr>
              <a:spLocks noChangeShapeType="1"/>
            </p:cNvSpPr>
            <p:nvPr/>
          </p:nvSpPr>
          <p:spPr bwMode="auto">
            <a:xfrm flipH="1">
              <a:off x="6443980" y="1890050"/>
              <a:ext cx="426804" cy="214310"/>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20"/>
            <p:cNvSpPr>
              <a:spLocks noChangeShapeType="1"/>
            </p:cNvSpPr>
            <p:nvPr/>
          </p:nvSpPr>
          <p:spPr bwMode="auto">
            <a:xfrm>
              <a:off x="7286536" y="2745433"/>
              <a:ext cx="206218" cy="350415"/>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20"/>
            <p:cNvSpPr>
              <a:spLocks noChangeShapeType="1"/>
            </p:cNvSpPr>
            <p:nvPr/>
          </p:nvSpPr>
          <p:spPr bwMode="auto">
            <a:xfrm>
              <a:off x="7478790" y="2563403"/>
              <a:ext cx="369809" cy="0"/>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20"/>
            <p:cNvSpPr>
              <a:spLocks noChangeShapeType="1"/>
            </p:cNvSpPr>
            <p:nvPr/>
          </p:nvSpPr>
          <p:spPr bwMode="auto">
            <a:xfrm>
              <a:off x="8028384" y="2393939"/>
              <a:ext cx="0" cy="384643"/>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20"/>
            <p:cNvSpPr>
              <a:spLocks noChangeShapeType="1"/>
            </p:cNvSpPr>
            <p:nvPr/>
          </p:nvSpPr>
          <p:spPr bwMode="auto">
            <a:xfrm flipV="1">
              <a:off x="6842420" y="3318508"/>
              <a:ext cx="512400" cy="303796"/>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20"/>
            <p:cNvSpPr>
              <a:spLocks noChangeShapeType="1"/>
            </p:cNvSpPr>
            <p:nvPr/>
          </p:nvSpPr>
          <p:spPr bwMode="auto">
            <a:xfrm flipH="1" flipV="1">
              <a:off x="6400800" y="2995761"/>
              <a:ext cx="406280" cy="223506"/>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20"/>
            <p:cNvSpPr>
              <a:spLocks noChangeShapeType="1"/>
            </p:cNvSpPr>
            <p:nvPr/>
          </p:nvSpPr>
          <p:spPr bwMode="auto">
            <a:xfrm>
              <a:off x="6400800" y="2359039"/>
              <a:ext cx="0" cy="384643"/>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20"/>
            <p:cNvSpPr>
              <a:spLocks noChangeShapeType="1"/>
            </p:cNvSpPr>
            <p:nvPr/>
          </p:nvSpPr>
          <p:spPr bwMode="auto">
            <a:xfrm flipH="1">
              <a:off x="8259996" y="3025905"/>
              <a:ext cx="213402" cy="394609"/>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20"/>
            <p:cNvSpPr>
              <a:spLocks noChangeShapeType="1"/>
            </p:cNvSpPr>
            <p:nvPr/>
          </p:nvSpPr>
          <p:spPr bwMode="auto">
            <a:xfrm flipH="1">
              <a:off x="5874998" y="1692405"/>
              <a:ext cx="281177" cy="394609"/>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20"/>
            <p:cNvSpPr>
              <a:spLocks noChangeShapeType="1"/>
            </p:cNvSpPr>
            <p:nvPr/>
          </p:nvSpPr>
          <p:spPr bwMode="auto">
            <a:xfrm flipH="1">
              <a:off x="6977560" y="3847683"/>
              <a:ext cx="501230" cy="5925"/>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20"/>
            <p:cNvSpPr>
              <a:spLocks noChangeShapeType="1"/>
            </p:cNvSpPr>
            <p:nvPr/>
          </p:nvSpPr>
          <p:spPr bwMode="auto">
            <a:xfrm>
              <a:off x="6992144" y="1339331"/>
              <a:ext cx="369809" cy="0"/>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20"/>
            <p:cNvSpPr>
              <a:spLocks noChangeShapeType="1"/>
            </p:cNvSpPr>
            <p:nvPr/>
          </p:nvSpPr>
          <p:spPr bwMode="auto">
            <a:xfrm flipH="1">
              <a:off x="6835680" y="2773810"/>
              <a:ext cx="281177" cy="394609"/>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500224680"/>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box(in)">
                                      <p:cBhvr>
                                        <p:cTn id="7" dur="1000"/>
                                        <p:tgtEl>
                                          <p:spTgt spid="45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5060"/>
                                        </p:tgtEl>
                                        <p:attrNameLst>
                                          <p:attrName>style.visibility</p:attrName>
                                        </p:attrNameLst>
                                      </p:cBhvr>
                                      <p:to>
                                        <p:strVal val="visible"/>
                                      </p:to>
                                    </p:set>
                                    <p:animEffect transition="in" filter="box(in)">
                                      <p:cBhvr>
                                        <p:cTn id="12" dur="1000"/>
                                        <p:tgtEl>
                                          <p:spTgt spid="450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5061"/>
                                        </p:tgtEl>
                                        <p:attrNameLst>
                                          <p:attrName>style.visibility</p:attrName>
                                        </p:attrNameLst>
                                      </p:cBhvr>
                                      <p:to>
                                        <p:strVal val="visible"/>
                                      </p:to>
                                    </p:set>
                                    <p:animEffect transition="in" filter="checkerboard(across)">
                                      <p:cBhvr>
                                        <p:cTn id="17" dur="1000"/>
                                        <p:tgtEl>
                                          <p:spTgt spid="450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45110"/>
                                        </p:tgtEl>
                                        <p:attrNameLst>
                                          <p:attrName>style.visibility</p:attrName>
                                        </p:attrNameLst>
                                      </p:cBhvr>
                                      <p:to>
                                        <p:strVal val="visible"/>
                                      </p:to>
                                    </p:set>
                                    <p:anim calcmode="lin" valueType="num">
                                      <p:cBhvr>
                                        <p:cTn id="22" dur="1000" fill="hold"/>
                                        <p:tgtEl>
                                          <p:spTgt spid="45110"/>
                                        </p:tgtEl>
                                        <p:attrNameLst>
                                          <p:attrName>ppt_w</p:attrName>
                                        </p:attrNameLst>
                                      </p:cBhvr>
                                      <p:tavLst>
                                        <p:tav tm="0">
                                          <p:val>
                                            <p:fltVal val="0"/>
                                          </p:val>
                                        </p:tav>
                                        <p:tav tm="100000">
                                          <p:val>
                                            <p:strVal val="#ppt_w"/>
                                          </p:val>
                                        </p:tav>
                                      </p:tavLst>
                                    </p:anim>
                                    <p:anim calcmode="lin" valueType="num">
                                      <p:cBhvr>
                                        <p:cTn id="23" dur="1000" fill="hold"/>
                                        <p:tgtEl>
                                          <p:spTgt spid="45110"/>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45111"/>
                                        </p:tgtEl>
                                        <p:attrNameLst>
                                          <p:attrName>style.visibility</p:attrName>
                                        </p:attrNameLst>
                                      </p:cBhvr>
                                      <p:to>
                                        <p:strVal val="visible"/>
                                      </p:to>
                                    </p:set>
                                    <p:anim calcmode="lin" valueType="num">
                                      <p:cBhvr>
                                        <p:cTn id="28" dur="1000" fill="hold"/>
                                        <p:tgtEl>
                                          <p:spTgt spid="45111"/>
                                        </p:tgtEl>
                                        <p:attrNameLst>
                                          <p:attrName>ppt_w</p:attrName>
                                        </p:attrNameLst>
                                      </p:cBhvr>
                                      <p:tavLst>
                                        <p:tav tm="0">
                                          <p:val>
                                            <p:fltVal val="0"/>
                                          </p:val>
                                        </p:tav>
                                        <p:tav tm="100000">
                                          <p:val>
                                            <p:strVal val="#ppt_w"/>
                                          </p:val>
                                        </p:tav>
                                      </p:tavLst>
                                    </p:anim>
                                    <p:anim calcmode="lin" valueType="num">
                                      <p:cBhvr>
                                        <p:cTn id="29" dur="1000" fill="hold"/>
                                        <p:tgtEl>
                                          <p:spTgt spid="45111"/>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45118"/>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42" fill="hold" nodeType="clickEffect">
                                  <p:stCondLst>
                                    <p:cond delay="0"/>
                                  </p:stCondLst>
                                  <p:childTnLst>
                                    <p:set>
                                      <p:cBhvr>
                                        <p:cTn id="37" dur="1" fill="hold">
                                          <p:stCondLst>
                                            <p:cond delay="0"/>
                                          </p:stCondLst>
                                        </p:cTn>
                                        <p:tgtEl>
                                          <p:spTgt spid="45113"/>
                                        </p:tgtEl>
                                        <p:attrNameLst>
                                          <p:attrName>style.visibility</p:attrName>
                                        </p:attrNameLst>
                                      </p:cBhvr>
                                      <p:to>
                                        <p:strVal val="visible"/>
                                      </p:to>
                                    </p:set>
                                    <p:animEffect transition="in" filter="barn(outHorizontal)">
                                      <p:cBhvr>
                                        <p:cTn id="38" dur="1000"/>
                                        <p:tgtEl>
                                          <p:spTgt spid="4511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45112"/>
                                        </p:tgtEl>
                                        <p:attrNameLst>
                                          <p:attrName>style.visibility</p:attrName>
                                        </p:attrNameLst>
                                      </p:cBhvr>
                                      <p:to>
                                        <p:strVal val="visible"/>
                                      </p:to>
                                    </p:set>
                                    <p:animEffect transition="in" filter="checkerboard(across)">
                                      <p:cBhvr>
                                        <p:cTn id="43" dur="1000"/>
                                        <p:tgtEl>
                                          <p:spTgt spid="4511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45124"/>
                                        </p:tgtEl>
                                        <p:attrNameLst>
                                          <p:attrName>style.visibility</p:attrName>
                                        </p:attrNameLst>
                                      </p:cBhvr>
                                      <p:to>
                                        <p:strVal val="visible"/>
                                      </p:to>
                                    </p:set>
                                    <p:animEffect transition="in" filter="checkerboard(across)">
                                      <p:cBhvr>
                                        <p:cTn id="48" dur="1000"/>
                                        <p:tgtEl>
                                          <p:spTgt spid="4512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45126"/>
                                        </p:tgtEl>
                                        <p:attrNameLst>
                                          <p:attrName>style.visibility</p:attrName>
                                        </p:attrNameLst>
                                      </p:cBhvr>
                                      <p:to>
                                        <p:strVal val="visible"/>
                                      </p:to>
                                    </p:set>
                                    <p:animEffect transition="in" filter="checkerboard(across)">
                                      <p:cBhvr>
                                        <p:cTn id="53" dur="1000"/>
                                        <p:tgtEl>
                                          <p:spTgt spid="4512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45128"/>
                                        </p:tgtEl>
                                        <p:attrNameLst>
                                          <p:attrName>style.visibility</p:attrName>
                                        </p:attrNameLst>
                                      </p:cBhvr>
                                      <p:to>
                                        <p:strVal val="visible"/>
                                      </p:to>
                                    </p:set>
                                    <p:animEffect transition="in" filter="checkerboard(across)">
                                      <p:cBhvr>
                                        <p:cTn id="58" dur="1000"/>
                                        <p:tgtEl>
                                          <p:spTgt spid="4512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 presetClass="entr" presetSubtype="10" fill="hold" grpId="0" nodeType="clickEffect">
                                  <p:stCondLst>
                                    <p:cond delay="0"/>
                                  </p:stCondLst>
                                  <p:childTnLst>
                                    <p:set>
                                      <p:cBhvr>
                                        <p:cTn id="62" dur="1" fill="hold">
                                          <p:stCondLst>
                                            <p:cond delay="0"/>
                                          </p:stCondLst>
                                        </p:cTn>
                                        <p:tgtEl>
                                          <p:spTgt spid="45130"/>
                                        </p:tgtEl>
                                        <p:attrNameLst>
                                          <p:attrName>style.visibility</p:attrName>
                                        </p:attrNameLst>
                                      </p:cBhvr>
                                      <p:to>
                                        <p:strVal val="visible"/>
                                      </p:to>
                                    </p:set>
                                    <p:animEffect transition="in" filter="checkerboard(across)">
                                      <p:cBhvr>
                                        <p:cTn id="63" dur="1000"/>
                                        <p:tgtEl>
                                          <p:spTgt spid="4513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5116"/>
                                        </p:tgtEl>
                                        <p:attrNameLst>
                                          <p:attrName>style.visibility</p:attrName>
                                        </p:attrNameLst>
                                      </p:cBhvr>
                                      <p:to>
                                        <p:strVal val="visible"/>
                                      </p:to>
                                    </p:set>
                                    <p:animEffect transition="in" filter="dissolve">
                                      <p:cBhvr>
                                        <p:cTn id="68" dur="1000"/>
                                        <p:tgtEl>
                                          <p:spTgt spid="4511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ntr" presetSubtype="16" fill="hold" grpId="0" nodeType="clickEffect">
                                  <p:stCondLst>
                                    <p:cond delay="0"/>
                                  </p:stCondLst>
                                  <p:childTnLst>
                                    <p:set>
                                      <p:cBhvr>
                                        <p:cTn id="72" dur="1" fill="hold">
                                          <p:stCondLst>
                                            <p:cond delay="0"/>
                                          </p:stCondLst>
                                        </p:cTn>
                                        <p:tgtEl>
                                          <p:spTgt spid="45119"/>
                                        </p:tgtEl>
                                        <p:attrNameLst>
                                          <p:attrName>style.visibility</p:attrName>
                                        </p:attrNameLst>
                                      </p:cBhvr>
                                      <p:to>
                                        <p:strVal val="visible"/>
                                      </p:to>
                                    </p:set>
                                    <p:animEffect transition="in" filter="box(in)">
                                      <p:cBhvr>
                                        <p:cTn id="73" dur="1000"/>
                                        <p:tgtEl>
                                          <p:spTgt spid="4511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7" presetClass="entr" presetSubtype="4" fill="hold" nodeType="clickEffect">
                                  <p:stCondLst>
                                    <p:cond delay="0"/>
                                  </p:stCondLst>
                                  <p:childTnLst>
                                    <p:set>
                                      <p:cBhvr>
                                        <p:cTn id="77" dur="1" fill="hold">
                                          <p:stCondLst>
                                            <p:cond delay="0"/>
                                          </p:stCondLst>
                                        </p:cTn>
                                        <p:tgtEl>
                                          <p:spTgt spid="45120"/>
                                        </p:tgtEl>
                                        <p:attrNameLst>
                                          <p:attrName>style.visibility</p:attrName>
                                        </p:attrNameLst>
                                      </p:cBhvr>
                                      <p:to>
                                        <p:strVal val="visible"/>
                                      </p:to>
                                    </p:set>
                                    <p:anim calcmode="lin" valueType="num">
                                      <p:cBhvr additive="base">
                                        <p:cTn id="78" dur="1000" fill="hold"/>
                                        <p:tgtEl>
                                          <p:spTgt spid="45120"/>
                                        </p:tgtEl>
                                        <p:attrNameLst>
                                          <p:attrName>ppt_x</p:attrName>
                                        </p:attrNameLst>
                                      </p:cBhvr>
                                      <p:tavLst>
                                        <p:tav tm="0">
                                          <p:val>
                                            <p:strVal val="#ppt_x"/>
                                          </p:val>
                                        </p:tav>
                                        <p:tav tm="100000">
                                          <p:val>
                                            <p:strVal val="#ppt_x"/>
                                          </p:val>
                                        </p:tav>
                                      </p:tavLst>
                                    </p:anim>
                                    <p:anim calcmode="lin" valueType="num">
                                      <p:cBhvr additive="base">
                                        <p:cTn id="79" dur="1000" fill="hold"/>
                                        <p:tgtEl>
                                          <p:spTgt spid="45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nimBg="1" autoUpdateAnimBg="0"/>
      <p:bldP spid="45060" grpId="0" animBg="1" autoUpdateAnimBg="0"/>
      <p:bldP spid="45061" grpId="0" animBg="1"/>
      <p:bldP spid="45110" grpId="0" autoUpdateAnimBg="0"/>
      <p:bldP spid="45111" grpId="0" autoUpdateAnimBg="0"/>
      <p:bldP spid="45112" grpId="0" animBg="1"/>
      <p:bldP spid="45116" grpId="0" animBg="1" autoUpdateAnimBg="0"/>
      <p:bldP spid="45118" grpId="0" autoUpdateAnimBg="0"/>
      <p:bldP spid="45119" grpId="0" animBg="1" autoUpdateAnimBg="0"/>
      <p:bldP spid="45124" grpId="0"/>
      <p:bldP spid="45126" grpId="0"/>
      <p:bldP spid="45128" grpId="0"/>
      <p:bldP spid="451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4080886" y="1549400"/>
            <a:ext cx="2362200" cy="1562100"/>
            <a:chOff x="2064" y="912"/>
            <a:chExt cx="1488" cy="984"/>
          </a:xfrm>
        </p:grpSpPr>
        <p:sp>
          <p:nvSpPr>
            <p:cNvPr id="46083" name="AutoShape 3"/>
            <p:cNvSpPr>
              <a:spLocks noChangeArrowheads="1"/>
            </p:cNvSpPr>
            <p:nvPr/>
          </p:nvSpPr>
          <p:spPr bwMode="auto">
            <a:xfrm>
              <a:off x="2208" y="1063"/>
              <a:ext cx="1008" cy="603"/>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084" name="Line 4"/>
            <p:cNvSpPr>
              <a:spLocks noChangeShapeType="1"/>
            </p:cNvSpPr>
            <p:nvPr/>
          </p:nvSpPr>
          <p:spPr bwMode="auto">
            <a:xfrm>
              <a:off x="2544" y="1666"/>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085" name="Line 5"/>
            <p:cNvSpPr>
              <a:spLocks noChangeShapeType="1"/>
            </p:cNvSpPr>
            <p:nvPr/>
          </p:nvSpPr>
          <p:spPr bwMode="auto">
            <a:xfrm>
              <a:off x="2832" y="1214"/>
              <a:ext cx="144" cy="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086" name="Line 6"/>
            <p:cNvSpPr>
              <a:spLocks noChangeShapeType="1"/>
            </p:cNvSpPr>
            <p:nvPr/>
          </p:nvSpPr>
          <p:spPr bwMode="auto">
            <a:xfrm flipV="1">
              <a:off x="2400" y="1289"/>
              <a:ext cx="144" cy="1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087" name="Text Box 7"/>
            <p:cNvSpPr txBox="1">
              <a:spLocks noChangeArrowheads="1"/>
            </p:cNvSpPr>
            <p:nvPr/>
          </p:nvSpPr>
          <p:spPr bwMode="auto">
            <a:xfrm>
              <a:off x="2064" y="159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1</a:t>
              </a:r>
            </a:p>
          </p:txBody>
        </p:sp>
        <p:sp>
          <p:nvSpPr>
            <p:cNvPr id="46088" name="Text Box 8"/>
            <p:cNvSpPr txBox="1">
              <a:spLocks noChangeArrowheads="1"/>
            </p:cNvSpPr>
            <p:nvPr/>
          </p:nvSpPr>
          <p:spPr bwMode="auto">
            <a:xfrm>
              <a:off x="2640" y="912"/>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2</a:t>
              </a:r>
            </a:p>
          </p:txBody>
        </p:sp>
        <p:sp>
          <p:nvSpPr>
            <p:cNvPr id="46089" name="Text Box 9"/>
            <p:cNvSpPr txBox="1">
              <a:spLocks noChangeArrowheads="1"/>
            </p:cNvSpPr>
            <p:nvPr/>
          </p:nvSpPr>
          <p:spPr bwMode="auto">
            <a:xfrm>
              <a:off x="3216" y="159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3</a:t>
              </a:r>
            </a:p>
          </p:txBody>
        </p:sp>
        <p:sp>
          <p:nvSpPr>
            <p:cNvPr id="46090" name="Text Box 10"/>
            <p:cNvSpPr txBox="1">
              <a:spLocks noChangeArrowheads="1"/>
            </p:cNvSpPr>
            <p:nvPr/>
          </p:nvSpPr>
          <p:spPr bwMode="auto">
            <a:xfrm>
              <a:off x="2592" y="1704"/>
              <a:ext cx="4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latin typeface="+mn-ea"/>
                  <a:cs typeface="Times New Roman" panose="02020603050405020304" pitchFamily="18" charset="0"/>
                </a:rPr>
                <a:t>(1)</a:t>
              </a:r>
            </a:p>
          </p:txBody>
        </p:sp>
      </p:grpSp>
      <p:grpSp>
        <p:nvGrpSpPr>
          <p:cNvPr id="46091" name="Group 11"/>
          <p:cNvGrpSpPr>
            <a:grpSpLocks/>
          </p:cNvGrpSpPr>
          <p:nvPr/>
        </p:nvGrpSpPr>
        <p:grpSpPr bwMode="auto">
          <a:xfrm>
            <a:off x="7212692" y="1490994"/>
            <a:ext cx="2286000" cy="1562100"/>
            <a:chOff x="3936" y="950"/>
            <a:chExt cx="1440" cy="984"/>
          </a:xfrm>
        </p:grpSpPr>
        <p:sp>
          <p:nvSpPr>
            <p:cNvPr id="46092" name="AutoShape 12"/>
            <p:cNvSpPr>
              <a:spLocks noChangeArrowheads="1"/>
            </p:cNvSpPr>
            <p:nvPr/>
          </p:nvSpPr>
          <p:spPr bwMode="auto">
            <a:xfrm>
              <a:off x="4080" y="1101"/>
              <a:ext cx="1008" cy="603"/>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093" name="Line 13"/>
            <p:cNvSpPr>
              <a:spLocks noChangeShapeType="1"/>
            </p:cNvSpPr>
            <p:nvPr/>
          </p:nvSpPr>
          <p:spPr bwMode="auto">
            <a:xfrm flipH="1">
              <a:off x="4560" y="1704"/>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094" name="Line 14"/>
            <p:cNvSpPr>
              <a:spLocks noChangeShapeType="1"/>
            </p:cNvSpPr>
            <p:nvPr/>
          </p:nvSpPr>
          <p:spPr bwMode="auto">
            <a:xfrm flipV="1">
              <a:off x="4224" y="1364"/>
              <a:ext cx="144" cy="1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095" name="Line 15"/>
            <p:cNvSpPr>
              <a:spLocks noChangeShapeType="1"/>
            </p:cNvSpPr>
            <p:nvPr/>
          </p:nvSpPr>
          <p:spPr bwMode="auto">
            <a:xfrm>
              <a:off x="4656" y="1176"/>
              <a:ext cx="192"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096" name="Text Box 16"/>
            <p:cNvSpPr txBox="1">
              <a:spLocks noChangeArrowheads="1"/>
            </p:cNvSpPr>
            <p:nvPr/>
          </p:nvSpPr>
          <p:spPr bwMode="auto">
            <a:xfrm>
              <a:off x="3936" y="1629"/>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1</a:t>
              </a:r>
            </a:p>
          </p:txBody>
        </p:sp>
        <p:sp>
          <p:nvSpPr>
            <p:cNvPr id="46097" name="Text Box 17"/>
            <p:cNvSpPr txBox="1">
              <a:spLocks noChangeArrowheads="1"/>
            </p:cNvSpPr>
            <p:nvPr/>
          </p:nvSpPr>
          <p:spPr bwMode="auto">
            <a:xfrm>
              <a:off x="4512" y="950"/>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2</a:t>
              </a:r>
            </a:p>
          </p:txBody>
        </p:sp>
        <p:sp>
          <p:nvSpPr>
            <p:cNvPr id="46098" name="Text Box 18"/>
            <p:cNvSpPr txBox="1">
              <a:spLocks noChangeArrowheads="1"/>
            </p:cNvSpPr>
            <p:nvPr/>
          </p:nvSpPr>
          <p:spPr bwMode="auto">
            <a:xfrm>
              <a:off x="5088" y="1629"/>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3</a:t>
              </a:r>
            </a:p>
          </p:txBody>
        </p:sp>
        <p:sp>
          <p:nvSpPr>
            <p:cNvPr id="46099" name="Text Box 19"/>
            <p:cNvSpPr txBox="1">
              <a:spLocks noChangeArrowheads="1"/>
            </p:cNvSpPr>
            <p:nvPr/>
          </p:nvSpPr>
          <p:spPr bwMode="auto">
            <a:xfrm>
              <a:off x="4464" y="1742"/>
              <a:ext cx="4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latin typeface="+mn-ea"/>
                  <a:cs typeface="Times New Roman" panose="02020603050405020304" pitchFamily="18" charset="0"/>
                </a:rPr>
                <a:t>(2)</a:t>
              </a:r>
            </a:p>
          </p:txBody>
        </p:sp>
      </p:grpSp>
      <p:grpSp>
        <p:nvGrpSpPr>
          <p:cNvPr id="46100" name="Group 20"/>
          <p:cNvGrpSpPr>
            <a:grpSpLocks/>
          </p:cNvGrpSpPr>
          <p:nvPr/>
        </p:nvGrpSpPr>
        <p:grpSpPr bwMode="auto">
          <a:xfrm>
            <a:off x="3048000" y="3657600"/>
            <a:ext cx="1968500" cy="1905000"/>
            <a:chOff x="960" y="2400"/>
            <a:chExt cx="1240" cy="1200"/>
          </a:xfrm>
        </p:grpSpPr>
        <p:grpSp>
          <p:nvGrpSpPr>
            <p:cNvPr id="46101" name="Group 21"/>
            <p:cNvGrpSpPr>
              <a:grpSpLocks/>
            </p:cNvGrpSpPr>
            <p:nvPr/>
          </p:nvGrpSpPr>
          <p:grpSpPr bwMode="auto">
            <a:xfrm>
              <a:off x="960" y="2400"/>
              <a:ext cx="1240" cy="1104"/>
              <a:chOff x="1296" y="2160"/>
              <a:chExt cx="1488" cy="1104"/>
            </a:xfrm>
          </p:grpSpPr>
          <p:sp>
            <p:nvSpPr>
              <p:cNvPr id="46102" name="AutoShape 22"/>
              <p:cNvSpPr>
                <a:spLocks noChangeArrowheads="1"/>
              </p:cNvSpPr>
              <p:nvPr/>
            </p:nvSpPr>
            <p:spPr bwMode="auto">
              <a:xfrm>
                <a:off x="1488" y="2352"/>
                <a:ext cx="1008" cy="768"/>
              </a:xfrm>
              <a:prstGeom prst="triangle">
                <a:avLst>
                  <a:gd name="adj" fmla="val 5238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03" name="Line 23"/>
              <p:cNvSpPr>
                <a:spLocks noChangeShapeType="1"/>
              </p:cNvSpPr>
              <p:nvPr/>
            </p:nvSpPr>
            <p:spPr bwMode="auto">
              <a:xfrm>
                <a:off x="2016" y="2400"/>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04" name="Line 24"/>
              <p:cNvSpPr>
                <a:spLocks noChangeShapeType="1"/>
              </p:cNvSpPr>
              <p:nvPr/>
            </p:nvSpPr>
            <p:spPr bwMode="auto">
              <a:xfrm flipV="1">
                <a:off x="1488" y="2880"/>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05" name="Line 25"/>
              <p:cNvSpPr>
                <a:spLocks noChangeShapeType="1"/>
              </p:cNvSpPr>
              <p:nvPr/>
            </p:nvSpPr>
            <p:spPr bwMode="auto">
              <a:xfrm>
                <a:off x="2016" y="2880"/>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06" name="Text Box 26"/>
              <p:cNvSpPr txBox="1">
                <a:spLocks noChangeArrowheads="1"/>
              </p:cNvSpPr>
              <p:nvPr/>
            </p:nvSpPr>
            <p:spPr bwMode="auto">
              <a:xfrm>
                <a:off x="1920" y="2160"/>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1</a:t>
                </a:r>
              </a:p>
            </p:txBody>
          </p:sp>
          <p:sp>
            <p:nvSpPr>
              <p:cNvPr id="46107" name="Text Box 27"/>
              <p:cNvSpPr txBox="1">
                <a:spLocks noChangeArrowheads="1"/>
              </p:cNvSpPr>
              <p:nvPr/>
            </p:nvSpPr>
            <p:spPr bwMode="auto">
              <a:xfrm>
                <a:off x="2016" y="26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2</a:t>
                </a:r>
              </a:p>
            </p:txBody>
          </p:sp>
          <p:sp>
            <p:nvSpPr>
              <p:cNvPr id="46108" name="Text Box 28"/>
              <p:cNvSpPr txBox="1">
                <a:spLocks noChangeArrowheads="1"/>
              </p:cNvSpPr>
              <p:nvPr/>
            </p:nvSpPr>
            <p:spPr bwMode="auto">
              <a:xfrm>
                <a:off x="2496" y="302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3</a:t>
                </a:r>
              </a:p>
            </p:txBody>
          </p:sp>
          <p:sp>
            <p:nvSpPr>
              <p:cNvPr id="46109" name="Text Box 29"/>
              <p:cNvSpPr txBox="1">
                <a:spLocks noChangeArrowheads="1"/>
              </p:cNvSpPr>
              <p:nvPr/>
            </p:nvSpPr>
            <p:spPr bwMode="auto">
              <a:xfrm>
                <a:off x="1296" y="3033"/>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4</a:t>
                </a:r>
              </a:p>
            </p:txBody>
          </p:sp>
        </p:grpSp>
        <p:sp>
          <p:nvSpPr>
            <p:cNvPr id="46110" name="Line 30"/>
            <p:cNvSpPr>
              <a:spLocks noChangeShapeType="1"/>
            </p:cNvSpPr>
            <p:nvPr/>
          </p:nvSpPr>
          <p:spPr bwMode="auto">
            <a:xfrm flipH="1">
              <a:off x="1320" y="2832"/>
              <a:ext cx="12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11" name="Line 31"/>
            <p:cNvSpPr>
              <a:spLocks noChangeShapeType="1"/>
            </p:cNvSpPr>
            <p:nvPr/>
          </p:nvSpPr>
          <p:spPr bwMode="auto">
            <a:xfrm>
              <a:off x="1720" y="2880"/>
              <a:ext cx="12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12" name="Line 32"/>
            <p:cNvSpPr>
              <a:spLocks noChangeShapeType="1"/>
            </p:cNvSpPr>
            <p:nvPr/>
          </p:nvSpPr>
          <p:spPr bwMode="auto">
            <a:xfrm>
              <a:off x="1560" y="2736"/>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13" name="Line 33"/>
            <p:cNvSpPr>
              <a:spLocks noChangeShapeType="1"/>
            </p:cNvSpPr>
            <p:nvPr/>
          </p:nvSpPr>
          <p:spPr bwMode="auto">
            <a:xfrm flipH="1">
              <a:off x="1320" y="3120"/>
              <a:ext cx="24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14" name="Line 34"/>
            <p:cNvSpPr>
              <a:spLocks noChangeShapeType="1"/>
            </p:cNvSpPr>
            <p:nvPr/>
          </p:nvSpPr>
          <p:spPr bwMode="auto">
            <a:xfrm>
              <a:off x="1560" y="3120"/>
              <a:ext cx="20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15" name="Line 35"/>
            <p:cNvSpPr>
              <a:spLocks noChangeShapeType="1"/>
            </p:cNvSpPr>
            <p:nvPr/>
          </p:nvSpPr>
          <p:spPr bwMode="auto">
            <a:xfrm flipH="1">
              <a:off x="1480" y="3360"/>
              <a:ext cx="1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16" name="Text Box 36"/>
            <p:cNvSpPr txBox="1">
              <a:spLocks noChangeArrowheads="1"/>
            </p:cNvSpPr>
            <p:nvPr/>
          </p:nvSpPr>
          <p:spPr bwMode="auto">
            <a:xfrm>
              <a:off x="1480" y="3408"/>
              <a:ext cx="3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latin typeface="+mn-ea"/>
                  <a:cs typeface="Times New Roman" panose="02020603050405020304" pitchFamily="18" charset="0"/>
                </a:rPr>
                <a:t>(1)</a:t>
              </a:r>
            </a:p>
          </p:txBody>
        </p:sp>
      </p:grpSp>
      <p:grpSp>
        <p:nvGrpSpPr>
          <p:cNvPr id="46117" name="Group 37"/>
          <p:cNvGrpSpPr>
            <a:grpSpLocks/>
          </p:cNvGrpSpPr>
          <p:nvPr/>
        </p:nvGrpSpPr>
        <p:grpSpPr bwMode="auto">
          <a:xfrm>
            <a:off x="5016500" y="3657600"/>
            <a:ext cx="1968500" cy="1905000"/>
            <a:chOff x="2200" y="2400"/>
            <a:chExt cx="1240" cy="1200"/>
          </a:xfrm>
        </p:grpSpPr>
        <p:grpSp>
          <p:nvGrpSpPr>
            <p:cNvPr id="46118" name="Group 38"/>
            <p:cNvGrpSpPr>
              <a:grpSpLocks/>
            </p:cNvGrpSpPr>
            <p:nvPr/>
          </p:nvGrpSpPr>
          <p:grpSpPr bwMode="auto">
            <a:xfrm>
              <a:off x="2200" y="2400"/>
              <a:ext cx="1240" cy="1104"/>
              <a:chOff x="1296" y="2160"/>
              <a:chExt cx="1488" cy="1104"/>
            </a:xfrm>
          </p:grpSpPr>
          <p:sp>
            <p:nvSpPr>
              <p:cNvPr id="46119" name="AutoShape 39"/>
              <p:cNvSpPr>
                <a:spLocks noChangeArrowheads="1"/>
              </p:cNvSpPr>
              <p:nvPr/>
            </p:nvSpPr>
            <p:spPr bwMode="auto">
              <a:xfrm>
                <a:off x="1488" y="2352"/>
                <a:ext cx="1008" cy="768"/>
              </a:xfrm>
              <a:prstGeom prst="triangle">
                <a:avLst>
                  <a:gd name="adj" fmla="val 5238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20" name="Line 40"/>
              <p:cNvSpPr>
                <a:spLocks noChangeShapeType="1"/>
              </p:cNvSpPr>
              <p:nvPr/>
            </p:nvSpPr>
            <p:spPr bwMode="auto">
              <a:xfrm>
                <a:off x="2016" y="2400"/>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21" name="Line 41"/>
              <p:cNvSpPr>
                <a:spLocks noChangeShapeType="1"/>
              </p:cNvSpPr>
              <p:nvPr/>
            </p:nvSpPr>
            <p:spPr bwMode="auto">
              <a:xfrm flipV="1">
                <a:off x="1488" y="2880"/>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22" name="Line 42"/>
              <p:cNvSpPr>
                <a:spLocks noChangeShapeType="1"/>
              </p:cNvSpPr>
              <p:nvPr/>
            </p:nvSpPr>
            <p:spPr bwMode="auto">
              <a:xfrm>
                <a:off x="2016" y="2880"/>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23" name="Text Box 43"/>
              <p:cNvSpPr txBox="1">
                <a:spLocks noChangeArrowheads="1"/>
              </p:cNvSpPr>
              <p:nvPr/>
            </p:nvSpPr>
            <p:spPr bwMode="auto">
              <a:xfrm>
                <a:off x="1920" y="2160"/>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1</a:t>
                </a:r>
              </a:p>
            </p:txBody>
          </p:sp>
          <p:sp>
            <p:nvSpPr>
              <p:cNvPr id="46124" name="Text Box 44"/>
              <p:cNvSpPr txBox="1">
                <a:spLocks noChangeArrowheads="1"/>
              </p:cNvSpPr>
              <p:nvPr/>
            </p:nvSpPr>
            <p:spPr bwMode="auto">
              <a:xfrm>
                <a:off x="2016" y="26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2</a:t>
                </a:r>
              </a:p>
            </p:txBody>
          </p:sp>
          <p:sp>
            <p:nvSpPr>
              <p:cNvPr id="46125" name="Text Box 45"/>
              <p:cNvSpPr txBox="1">
                <a:spLocks noChangeArrowheads="1"/>
              </p:cNvSpPr>
              <p:nvPr/>
            </p:nvSpPr>
            <p:spPr bwMode="auto">
              <a:xfrm>
                <a:off x="2496" y="302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3</a:t>
                </a:r>
              </a:p>
            </p:txBody>
          </p:sp>
          <p:sp>
            <p:nvSpPr>
              <p:cNvPr id="46126" name="Text Box 46"/>
              <p:cNvSpPr txBox="1">
                <a:spLocks noChangeArrowheads="1"/>
              </p:cNvSpPr>
              <p:nvPr/>
            </p:nvSpPr>
            <p:spPr bwMode="auto">
              <a:xfrm>
                <a:off x="1296" y="3033"/>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4</a:t>
                </a:r>
              </a:p>
            </p:txBody>
          </p:sp>
        </p:grpSp>
        <p:sp>
          <p:nvSpPr>
            <p:cNvPr id="46127" name="Line 47"/>
            <p:cNvSpPr>
              <a:spLocks noChangeShapeType="1"/>
            </p:cNvSpPr>
            <p:nvPr/>
          </p:nvSpPr>
          <p:spPr bwMode="auto">
            <a:xfrm flipH="1">
              <a:off x="2600" y="3120"/>
              <a:ext cx="20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28" name="Line 48"/>
            <p:cNvSpPr>
              <a:spLocks noChangeShapeType="1"/>
            </p:cNvSpPr>
            <p:nvPr/>
          </p:nvSpPr>
          <p:spPr bwMode="auto">
            <a:xfrm>
              <a:off x="2800" y="3120"/>
              <a:ext cx="20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29" name="Line 49"/>
            <p:cNvSpPr>
              <a:spLocks noChangeShapeType="1"/>
            </p:cNvSpPr>
            <p:nvPr/>
          </p:nvSpPr>
          <p:spPr bwMode="auto">
            <a:xfrm flipH="1">
              <a:off x="2720" y="3360"/>
              <a:ext cx="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30" name="Line 50"/>
            <p:cNvSpPr>
              <a:spLocks noChangeShapeType="1"/>
            </p:cNvSpPr>
            <p:nvPr/>
          </p:nvSpPr>
          <p:spPr bwMode="auto">
            <a:xfrm flipV="1">
              <a:off x="2800" y="2880"/>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31" name="Line 51"/>
            <p:cNvSpPr>
              <a:spLocks noChangeShapeType="1"/>
            </p:cNvSpPr>
            <p:nvPr/>
          </p:nvSpPr>
          <p:spPr bwMode="auto">
            <a:xfrm flipV="1">
              <a:off x="2520" y="2880"/>
              <a:ext cx="12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32" name="Line 52"/>
            <p:cNvSpPr>
              <a:spLocks noChangeShapeType="1"/>
            </p:cNvSpPr>
            <p:nvPr/>
          </p:nvSpPr>
          <p:spPr bwMode="auto">
            <a:xfrm>
              <a:off x="2880" y="2784"/>
              <a:ext cx="16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33" name="Text Box 53"/>
            <p:cNvSpPr txBox="1">
              <a:spLocks noChangeArrowheads="1"/>
            </p:cNvSpPr>
            <p:nvPr/>
          </p:nvSpPr>
          <p:spPr bwMode="auto">
            <a:xfrm>
              <a:off x="2720" y="3408"/>
              <a:ext cx="3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latin typeface="+mn-ea"/>
                  <a:cs typeface="Times New Roman" panose="02020603050405020304" pitchFamily="18" charset="0"/>
                </a:rPr>
                <a:t>(2)</a:t>
              </a:r>
            </a:p>
          </p:txBody>
        </p:sp>
      </p:grpSp>
      <p:grpSp>
        <p:nvGrpSpPr>
          <p:cNvPr id="46134" name="Group 54"/>
          <p:cNvGrpSpPr>
            <a:grpSpLocks/>
          </p:cNvGrpSpPr>
          <p:nvPr/>
        </p:nvGrpSpPr>
        <p:grpSpPr bwMode="auto">
          <a:xfrm>
            <a:off x="7139351" y="3657600"/>
            <a:ext cx="1968500" cy="1905000"/>
            <a:chOff x="3360" y="2400"/>
            <a:chExt cx="1240" cy="1200"/>
          </a:xfrm>
        </p:grpSpPr>
        <p:grpSp>
          <p:nvGrpSpPr>
            <p:cNvPr id="46135" name="Group 55"/>
            <p:cNvGrpSpPr>
              <a:grpSpLocks/>
            </p:cNvGrpSpPr>
            <p:nvPr/>
          </p:nvGrpSpPr>
          <p:grpSpPr bwMode="auto">
            <a:xfrm>
              <a:off x="3360" y="2400"/>
              <a:ext cx="1240" cy="1104"/>
              <a:chOff x="1296" y="2160"/>
              <a:chExt cx="1488" cy="1104"/>
            </a:xfrm>
          </p:grpSpPr>
          <p:sp>
            <p:nvSpPr>
              <p:cNvPr id="46136" name="AutoShape 56"/>
              <p:cNvSpPr>
                <a:spLocks noChangeArrowheads="1"/>
              </p:cNvSpPr>
              <p:nvPr/>
            </p:nvSpPr>
            <p:spPr bwMode="auto">
              <a:xfrm>
                <a:off x="1488" y="2352"/>
                <a:ext cx="1008" cy="768"/>
              </a:xfrm>
              <a:prstGeom prst="triangle">
                <a:avLst>
                  <a:gd name="adj" fmla="val 5238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37" name="Line 57"/>
              <p:cNvSpPr>
                <a:spLocks noChangeShapeType="1"/>
              </p:cNvSpPr>
              <p:nvPr/>
            </p:nvSpPr>
            <p:spPr bwMode="auto">
              <a:xfrm>
                <a:off x="2016" y="2400"/>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38" name="Line 58"/>
              <p:cNvSpPr>
                <a:spLocks noChangeShapeType="1"/>
              </p:cNvSpPr>
              <p:nvPr/>
            </p:nvSpPr>
            <p:spPr bwMode="auto">
              <a:xfrm flipV="1">
                <a:off x="1488" y="2880"/>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39" name="Line 59"/>
              <p:cNvSpPr>
                <a:spLocks noChangeShapeType="1"/>
              </p:cNvSpPr>
              <p:nvPr/>
            </p:nvSpPr>
            <p:spPr bwMode="auto">
              <a:xfrm>
                <a:off x="2016" y="2880"/>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40" name="Text Box 60"/>
              <p:cNvSpPr txBox="1">
                <a:spLocks noChangeArrowheads="1"/>
              </p:cNvSpPr>
              <p:nvPr/>
            </p:nvSpPr>
            <p:spPr bwMode="auto">
              <a:xfrm>
                <a:off x="1920" y="2160"/>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1</a:t>
                </a:r>
              </a:p>
            </p:txBody>
          </p:sp>
          <p:sp>
            <p:nvSpPr>
              <p:cNvPr id="46141" name="Text Box 61"/>
              <p:cNvSpPr txBox="1">
                <a:spLocks noChangeArrowheads="1"/>
              </p:cNvSpPr>
              <p:nvPr/>
            </p:nvSpPr>
            <p:spPr bwMode="auto">
              <a:xfrm>
                <a:off x="2016" y="26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2</a:t>
                </a:r>
              </a:p>
            </p:txBody>
          </p:sp>
          <p:sp>
            <p:nvSpPr>
              <p:cNvPr id="46142" name="Text Box 62"/>
              <p:cNvSpPr txBox="1">
                <a:spLocks noChangeArrowheads="1"/>
              </p:cNvSpPr>
              <p:nvPr/>
            </p:nvSpPr>
            <p:spPr bwMode="auto">
              <a:xfrm>
                <a:off x="2496" y="302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3</a:t>
                </a:r>
              </a:p>
            </p:txBody>
          </p:sp>
          <p:sp>
            <p:nvSpPr>
              <p:cNvPr id="46143" name="Text Box 63"/>
              <p:cNvSpPr txBox="1">
                <a:spLocks noChangeArrowheads="1"/>
              </p:cNvSpPr>
              <p:nvPr/>
            </p:nvSpPr>
            <p:spPr bwMode="auto">
              <a:xfrm>
                <a:off x="1296" y="3033"/>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mn-ea"/>
                    <a:cs typeface="Times New Roman" panose="02020603050405020304" pitchFamily="18" charset="0"/>
                  </a:rPr>
                  <a:t>4</a:t>
                </a:r>
              </a:p>
            </p:txBody>
          </p:sp>
        </p:grpSp>
        <p:sp>
          <p:nvSpPr>
            <p:cNvPr id="46144" name="Line 64"/>
            <p:cNvSpPr>
              <a:spLocks noChangeShapeType="1"/>
            </p:cNvSpPr>
            <p:nvPr/>
          </p:nvSpPr>
          <p:spPr bwMode="auto">
            <a:xfrm flipV="1">
              <a:off x="3680" y="2880"/>
              <a:ext cx="12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45" name="Line 65"/>
            <p:cNvSpPr>
              <a:spLocks noChangeShapeType="1"/>
            </p:cNvSpPr>
            <p:nvPr/>
          </p:nvSpPr>
          <p:spPr bwMode="auto">
            <a:xfrm>
              <a:off x="4080" y="2832"/>
              <a:ext cx="12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46" name="Line 66"/>
            <p:cNvSpPr>
              <a:spLocks noChangeShapeType="1"/>
            </p:cNvSpPr>
            <p:nvPr/>
          </p:nvSpPr>
          <p:spPr bwMode="auto">
            <a:xfrm>
              <a:off x="3960" y="2736"/>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47" name="Line 67"/>
            <p:cNvSpPr>
              <a:spLocks noChangeShapeType="1"/>
            </p:cNvSpPr>
            <p:nvPr/>
          </p:nvSpPr>
          <p:spPr bwMode="auto">
            <a:xfrm flipV="1">
              <a:off x="3680" y="3168"/>
              <a:ext cx="16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48" name="Line 68"/>
            <p:cNvSpPr>
              <a:spLocks noChangeShapeType="1"/>
            </p:cNvSpPr>
            <p:nvPr/>
          </p:nvSpPr>
          <p:spPr bwMode="auto">
            <a:xfrm flipH="1">
              <a:off x="3840" y="3360"/>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49" name="Line 69"/>
            <p:cNvSpPr>
              <a:spLocks noChangeShapeType="1"/>
            </p:cNvSpPr>
            <p:nvPr/>
          </p:nvSpPr>
          <p:spPr bwMode="auto">
            <a:xfrm flipH="1" flipV="1">
              <a:off x="4040" y="3168"/>
              <a:ext cx="16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50" name="Text Box 70"/>
            <p:cNvSpPr txBox="1">
              <a:spLocks noChangeArrowheads="1"/>
            </p:cNvSpPr>
            <p:nvPr/>
          </p:nvSpPr>
          <p:spPr bwMode="auto">
            <a:xfrm>
              <a:off x="3880" y="3408"/>
              <a:ext cx="2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latin typeface="+mn-ea"/>
                  <a:cs typeface="Times New Roman" panose="02020603050405020304" pitchFamily="18" charset="0"/>
                </a:rPr>
                <a:t>(3)</a:t>
              </a:r>
            </a:p>
          </p:txBody>
        </p:sp>
      </p:grpSp>
      <p:grpSp>
        <p:nvGrpSpPr>
          <p:cNvPr id="46151" name="Group 71"/>
          <p:cNvGrpSpPr>
            <a:grpSpLocks/>
          </p:cNvGrpSpPr>
          <p:nvPr/>
        </p:nvGrpSpPr>
        <p:grpSpPr bwMode="auto">
          <a:xfrm>
            <a:off x="9182100" y="3657600"/>
            <a:ext cx="1968500" cy="1905000"/>
            <a:chOff x="4520" y="2400"/>
            <a:chExt cx="1240" cy="1200"/>
          </a:xfrm>
        </p:grpSpPr>
        <p:sp>
          <p:nvSpPr>
            <p:cNvPr id="46152" name="AutoShape 72"/>
            <p:cNvSpPr>
              <a:spLocks noChangeArrowheads="1"/>
            </p:cNvSpPr>
            <p:nvPr/>
          </p:nvSpPr>
          <p:spPr bwMode="auto">
            <a:xfrm>
              <a:off x="4680" y="2592"/>
              <a:ext cx="840" cy="768"/>
            </a:xfrm>
            <a:prstGeom prst="triangle">
              <a:avLst>
                <a:gd name="adj" fmla="val 52380"/>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53" name="Line 73"/>
            <p:cNvSpPr>
              <a:spLocks noChangeShapeType="1"/>
            </p:cNvSpPr>
            <p:nvPr/>
          </p:nvSpPr>
          <p:spPr bwMode="auto">
            <a:xfrm>
              <a:off x="5120" y="2640"/>
              <a:ext cx="0" cy="48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54" name="Line 74"/>
            <p:cNvSpPr>
              <a:spLocks noChangeShapeType="1"/>
            </p:cNvSpPr>
            <p:nvPr/>
          </p:nvSpPr>
          <p:spPr bwMode="auto">
            <a:xfrm flipV="1">
              <a:off x="4680" y="3120"/>
              <a:ext cx="440" cy="24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55" name="Line 75"/>
            <p:cNvSpPr>
              <a:spLocks noChangeShapeType="1"/>
            </p:cNvSpPr>
            <p:nvPr/>
          </p:nvSpPr>
          <p:spPr bwMode="auto">
            <a:xfrm>
              <a:off x="5120" y="3120"/>
              <a:ext cx="400" cy="24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56" name="Text Box 76"/>
            <p:cNvSpPr txBox="1">
              <a:spLocks noChangeArrowheads="1"/>
            </p:cNvSpPr>
            <p:nvPr/>
          </p:nvSpPr>
          <p:spPr bwMode="auto">
            <a:xfrm>
              <a:off x="5040" y="2400"/>
              <a:ext cx="2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3300"/>
                  </a:solidFill>
                  <a:latin typeface="+mn-ea"/>
                  <a:cs typeface="Times New Roman" panose="02020603050405020304" pitchFamily="18" charset="0"/>
                </a:rPr>
                <a:t>1</a:t>
              </a:r>
            </a:p>
          </p:txBody>
        </p:sp>
        <p:sp>
          <p:nvSpPr>
            <p:cNvPr id="46157" name="Text Box 77"/>
            <p:cNvSpPr txBox="1">
              <a:spLocks noChangeArrowheads="1"/>
            </p:cNvSpPr>
            <p:nvPr/>
          </p:nvSpPr>
          <p:spPr bwMode="auto">
            <a:xfrm>
              <a:off x="5120" y="2928"/>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3300"/>
                  </a:solidFill>
                  <a:latin typeface="+mn-ea"/>
                  <a:cs typeface="Times New Roman" panose="02020603050405020304" pitchFamily="18" charset="0"/>
                </a:rPr>
                <a:t>2</a:t>
              </a:r>
            </a:p>
          </p:txBody>
        </p:sp>
        <p:sp>
          <p:nvSpPr>
            <p:cNvPr id="46158" name="Text Box 78"/>
            <p:cNvSpPr txBox="1">
              <a:spLocks noChangeArrowheads="1"/>
            </p:cNvSpPr>
            <p:nvPr/>
          </p:nvSpPr>
          <p:spPr bwMode="auto">
            <a:xfrm>
              <a:off x="5520" y="3264"/>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3300"/>
                  </a:solidFill>
                  <a:latin typeface="+mn-ea"/>
                  <a:cs typeface="Times New Roman" panose="02020603050405020304" pitchFamily="18" charset="0"/>
                </a:rPr>
                <a:t>3</a:t>
              </a:r>
            </a:p>
          </p:txBody>
        </p:sp>
        <p:sp>
          <p:nvSpPr>
            <p:cNvPr id="46159" name="Text Box 79"/>
            <p:cNvSpPr txBox="1">
              <a:spLocks noChangeArrowheads="1"/>
            </p:cNvSpPr>
            <p:nvPr/>
          </p:nvSpPr>
          <p:spPr bwMode="auto">
            <a:xfrm>
              <a:off x="4520" y="3273"/>
              <a:ext cx="3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3300"/>
                  </a:solidFill>
                  <a:latin typeface="+mn-ea"/>
                  <a:cs typeface="Times New Roman" panose="02020603050405020304" pitchFamily="18" charset="0"/>
                </a:rPr>
                <a:t>4</a:t>
              </a:r>
            </a:p>
          </p:txBody>
        </p:sp>
        <p:sp>
          <p:nvSpPr>
            <p:cNvPr id="46160" name="Line 80"/>
            <p:cNvSpPr>
              <a:spLocks noChangeShapeType="1"/>
            </p:cNvSpPr>
            <p:nvPr/>
          </p:nvSpPr>
          <p:spPr bwMode="auto">
            <a:xfrm>
              <a:off x="5120" y="2736"/>
              <a:ext cx="0" cy="19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61" name="Line 81"/>
            <p:cNvSpPr>
              <a:spLocks noChangeShapeType="1"/>
            </p:cNvSpPr>
            <p:nvPr/>
          </p:nvSpPr>
          <p:spPr bwMode="auto">
            <a:xfrm flipV="1">
              <a:off x="4840" y="2880"/>
              <a:ext cx="120" cy="19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62" name="Line 82"/>
            <p:cNvSpPr>
              <a:spLocks noChangeShapeType="1"/>
            </p:cNvSpPr>
            <p:nvPr/>
          </p:nvSpPr>
          <p:spPr bwMode="auto">
            <a:xfrm>
              <a:off x="5280" y="2880"/>
              <a:ext cx="120" cy="24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63" name="Line 83"/>
            <p:cNvSpPr>
              <a:spLocks noChangeShapeType="1"/>
            </p:cNvSpPr>
            <p:nvPr/>
          </p:nvSpPr>
          <p:spPr bwMode="auto">
            <a:xfrm flipH="1">
              <a:off x="5000" y="3360"/>
              <a:ext cx="200"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64" name="Line 84"/>
            <p:cNvSpPr>
              <a:spLocks noChangeShapeType="1"/>
            </p:cNvSpPr>
            <p:nvPr/>
          </p:nvSpPr>
          <p:spPr bwMode="auto">
            <a:xfrm flipH="1">
              <a:off x="4840" y="3168"/>
              <a:ext cx="200" cy="96"/>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65" name="Line 85"/>
            <p:cNvSpPr>
              <a:spLocks noChangeShapeType="1"/>
            </p:cNvSpPr>
            <p:nvPr/>
          </p:nvSpPr>
          <p:spPr bwMode="auto">
            <a:xfrm>
              <a:off x="5120" y="3120"/>
              <a:ext cx="240" cy="14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cs typeface="Times New Roman" panose="02020603050405020304" pitchFamily="18" charset="0"/>
              </a:endParaRPr>
            </a:p>
          </p:txBody>
        </p:sp>
        <p:sp>
          <p:nvSpPr>
            <p:cNvPr id="46166" name="Text Box 86"/>
            <p:cNvSpPr txBox="1">
              <a:spLocks noChangeArrowheads="1"/>
            </p:cNvSpPr>
            <p:nvPr/>
          </p:nvSpPr>
          <p:spPr bwMode="auto">
            <a:xfrm>
              <a:off x="5040" y="3408"/>
              <a:ext cx="2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solidFill>
                    <a:srgbClr val="FF3300"/>
                  </a:solidFill>
                  <a:latin typeface="+mn-ea"/>
                  <a:cs typeface="Times New Roman" panose="02020603050405020304" pitchFamily="18" charset="0"/>
                </a:rPr>
                <a:t>(4)</a:t>
              </a:r>
            </a:p>
          </p:txBody>
        </p:sp>
      </p:grpSp>
      <p:graphicFrame>
        <p:nvGraphicFramePr>
          <p:cNvPr id="46168" name="Object 88"/>
          <p:cNvGraphicFramePr>
            <a:graphicFrameLocks noChangeAspect="1"/>
          </p:cNvGraphicFramePr>
          <p:nvPr>
            <p:extLst>
              <p:ext uri="{D42A27DB-BD31-4B8C-83A1-F6EECF244321}">
                <p14:modId xmlns:p14="http://schemas.microsoft.com/office/powerpoint/2010/main" val="1142718271"/>
              </p:ext>
            </p:extLst>
          </p:nvPr>
        </p:nvGraphicFramePr>
        <p:xfrm>
          <a:off x="10306050" y="1350962"/>
          <a:ext cx="723900" cy="947738"/>
        </p:xfrm>
        <a:graphic>
          <a:graphicData uri="http://schemas.openxmlformats.org/presentationml/2006/ole">
            <mc:AlternateContent xmlns:mc="http://schemas.openxmlformats.org/markup-compatibility/2006">
              <mc:Choice xmlns:v="urn:schemas-microsoft-com:vml" Requires="v">
                <p:oleObj spid="_x0000_s22571" name="剪辑" r:id="rId3" imgW="2255760" imgH="3173400" progId="MS_ClipArt_Gallery.2">
                  <p:embed/>
                </p:oleObj>
              </mc:Choice>
              <mc:Fallback>
                <p:oleObj name="剪辑" r:id="rId3" imgW="2255760" imgH="31734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050" y="1350962"/>
                        <a:ext cx="723900"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169" name="Text Box 89"/>
          <p:cNvSpPr txBox="1">
            <a:spLocks noChangeArrowheads="1"/>
          </p:cNvSpPr>
          <p:nvPr/>
        </p:nvSpPr>
        <p:spPr bwMode="auto">
          <a:xfrm>
            <a:off x="1543607" y="1777585"/>
            <a:ext cx="1676400" cy="978729"/>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pPr>
            <a:r>
              <a:rPr lang="en-US" altLang="zh-CN" sz="2400" dirty="0">
                <a:solidFill>
                  <a:srgbClr val="FF0000"/>
                </a:solidFill>
                <a:latin typeface="+mn-ea"/>
                <a:cs typeface="Times New Roman" panose="02020603050405020304" pitchFamily="18" charset="0"/>
              </a:rPr>
              <a:t>3</a:t>
            </a:r>
            <a:r>
              <a:rPr lang="zh-CN" altLang="en-US" sz="2400" dirty="0">
                <a:solidFill>
                  <a:srgbClr val="FF0000"/>
                </a:solidFill>
                <a:latin typeface="+mn-ea"/>
                <a:cs typeface="Times New Roman" panose="02020603050405020304" pitchFamily="18" charset="0"/>
              </a:rPr>
              <a:t>个顶点的竞赛图</a:t>
            </a:r>
          </a:p>
        </p:txBody>
      </p:sp>
      <p:sp>
        <p:nvSpPr>
          <p:cNvPr id="46170" name="Text Box 90"/>
          <p:cNvSpPr txBox="1">
            <a:spLocks noChangeArrowheads="1"/>
          </p:cNvSpPr>
          <p:nvPr/>
        </p:nvSpPr>
        <p:spPr bwMode="auto">
          <a:xfrm>
            <a:off x="1886507" y="3005138"/>
            <a:ext cx="990600" cy="461665"/>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mn-ea"/>
                <a:cs typeface="Times New Roman" panose="02020603050405020304" pitchFamily="18" charset="0"/>
              </a:rPr>
              <a:t>名次</a:t>
            </a:r>
          </a:p>
        </p:txBody>
      </p:sp>
      <p:sp>
        <p:nvSpPr>
          <p:cNvPr id="46171" name="Text Box 91"/>
          <p:cNvSpPr txBox="1">
            <a:spLocks noChangeArrowheads="1"/>
          </p:cNvSpPr>
          <p:nvPr/>
        </p:nvSpPr>
        <p:spPr bwMode="auto">
          <a:xfrm>
            <a:off x="4584700" y="3100063"/>
            <a:ext cx="1130300" cy="369332"/>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a:latin typeface="+mn-ea"/>
                <a:cs typeface="Times New Roman" panose="02020603050405020304" pitchFamily="18" charset="0"/>
              </a:rPr>
              <a:t>{1</a:t>
            </a:r>
            <a:r>
              <a:rPr lang="zh-CN" altLang="en-US" dirty="0">
                <a:latin typeface="+mn-ea"/>
                <a:cs typeface="Times New Roman" panose="02020603050405020304" pitchFamily="18" charset="0"/>
              </a:rPr>
              <a:t>，</a:t>
            </a:r>
            <a:r>
              <a:rPr lang="en-US" altLang="zh-CN" dirty="0">
                <a:latin typeface="+mn-ea"/>
                <a:cs typeface="Times New Roman" panose="02020603050405020304" pitchFamily="18" charset="0"/>
              </a:rPr>
              <a:t>2</a:t>
            </a:r>
            <a:r>
              <a:rPr lang="zh-CN" altLang="en-US" dirty="0">
                <a:latin typeface="+mn-ea"/>
                <a:cs typeface="Times New Roman" panose="02020603050405020304" pitchFamily="18" charset="0"/>
              </a:rPr>
              <a:t>，</a:t>
            </a:r>
            <a:r>
              <a:rPr lang="en-US" altLang="zh-CN" dirty="0">
                <a:latin typeface="+mn-ea"/>
                <a:cs typeface="Times New Roman" panose="02020603050405020304" pitchFamily="18" charset="0"/>
              </a:rPr>
              <a:t>3}</a:t>
            </a:r>
          </a:p>
        </p:txBody>
      </p:sp>
      <p:sp>
        <p:nvSpPr>
          <p:cNvPr id="46172" name="Text Box 92"/>
          <p:cNvSpPr txBox="1">
            <a:spLocks noChangeArrowheads="1"/>
          </p:cNvSpPr>
          <p:nvPr/>
        </p:nvSpPr>
        <p:spPr bwMode="auto">
          <a:xfrm>
            <a:off x="7577434" y="3055989"/>
            <a:ext cx="1604666" cy="369332"/>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zh-CN" dirty="0">
                <a:latin typeface="+mn-ea"/>
                <a:cs typeface="Times New Roman" panose="02020603050405020304" pitchFamily="18" charset="0"/>
              </a:rPr>
              <a:t>{(1,2,3)}</a:t>
            </a:r>
            <a:r>
              <a:rPr lang="zh-CN" altLang="en-US" dirty="0">
                <a:latin typeface="+mn-ea"/>
                <a:cs typeface="Times New Roman" panose="02020603050405020304" pitchFamily="18" charset="0"/>
              </a:rPr>
              <a:t>并列</a:t>
            </a:r>
          </a:p>
        </p:txBody>
      </p:sp>
      <p:sp>
        <p:nvSpPr>
          <p:cNvPr id="46173" name="Text Box 93"/>
          <p:cNvSpPr txBox="1">
            <a:spLocks noChangeArrowheads="1"/>
          </p:cNvSpPr>
          <p:nvPr/>
        </p:nvSpPr>
        <p:spPr bwMode="auto">
          <a:xfrm>
            <a:off x="3407857" y="5576887"/>
            <a:ext cx="1185286" cy="36933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a:latin typeface="+mn-ea"/>
                <a:cs typeface="Times New Roman" panose="02020603050405020304" pitchFamily="18" charset="0"/>
              </a:rPr>
              <a:t>{1, 2, 3, 4}</a:t>
            </a:r>
          </a:p>
        </p:txBody>
      </p:sp>
      <p:sp>
        <p:nvSpPr>
          <p:cNvPr id="46174" name="Text Box 94"/>
          <p:cNvSpPr txBox="1">
            <a:spLocks noChangeArrowheads="1"/>
          </p:cNvSpPr>
          <p:nvPr/>
        </p:nvSpPr>
        <p:spPr bwMode="auto">
          <a:xfrm>
            <a:off x="5378450" y="5588555"/>
            <a:ext cx="1244600" cy="36933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a:latin typeface="+mn-ea"/>
                <a:cs typeface="Times New Roman" panose="02020603050405020304" pitchFamily="18" charset="0"/>
              </a:rPr>
              <a:t>{2,(1,3,4)}</a:t>
            </a:r>
          </a:p>
        </p:txBody>
      </p:sp>
      <p:sp>
        <p:nvSpPr>
          <p:cNvPr id="46175" name="Text Box 95"/>
          <p:cNvSpPr txBox="1">
            <a:spLocks noChangeArrowheads="1"/>
          </p:cNvSpPr>
          <p:nvPr/>
        </p:nvSpPr>
        <p:spPr bwMode="auto">
          <a:xfrm>
            <a:off x="7559707" y="5580129"/>
            <a:ext cx="1243692" cy="36933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a:latin typeface="+mn-ea"/>
                <a:cs typeface="Times New Roman" panose="02020603050405020304" pitchFamily="18" charset="0"/>
              </a:rPr>
              <a:t>{(1,3,4), 2}</a:t>
            </a:r>
          </a:p>
        </p:txBody>
      </p:sp>
      <p:sp>
        <p:nvSpPr>
          <p:cNvPr id="46176" name="Text Box 96"/>
          <p:cNvSpPr txBox="1">
            <a:spLocks noChangeArrowheads="1"/>
          </p:cNvSpPr>
          <p:nvPr/>
        </p:nvSpPr>
        <p:spPr bwMode="auto">
          <a:xfrm>
            <a:off x="1168400" y="4120735"/>
            <a:ext cx="1676400" cy="978729"/>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pPr>
            <a:r>
              <a:rPr lang="en-US" altLang="zh-CN" sz="2400" dirty="0">
                <a:solidFill>
                  <a:srgbClr val="FF0000"/>
                </a:solidFill>
                <a:latin typeface="+mn-ea"/>
              </a:rPr>
              <a:t>4</a:t>
            </a:r>
            <a:r>
              <a:rPr lang="zh-CN" altLang="en-US" sz="2400" dirty="0">
                <a:solidFill>
                  <a:srgbClr val="FF0000"/>
                </a:solidFill>
                <a:latin typeface="+mn-ea"/>
              </a:rPr>
              <a:t>个顶点的竞赛图</a:t>
            </a:r>
          </a:p>
        </p:txBody>
      </p:sp>
      <p:sp>
        <p:nvSpPr>
          <p:cNvPr id="46177" name="Text Box 97"/>
          <p:cNvSpPr txBox="1">
            <a:spLocks noChangeArrowheads="1"/>
          </p:cNvSpPr>
          <p:nvPr/>
        </p:nvSpPr>
        <p:spPr bwMode="auto">
          <a:xfrm>
            <a:off x="1826774" y="5512132"/>
            <a:ext cx="990600" cy="46166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mn-ea"/>
                <a:cs typeface="Times New Roman" panose="02020603050405020304" pitchFamily="18" charset="0"/>
              </a:rPr>
              <a:t>名次</a:t>
            </a:r>
          </a:p>
        </p:txBody>
      </p:sp>
      <p:sp>
        <p:nvSpPr>
          <p:cNvPr id="46178" name="Text Box 98"/>
          <p:cNvSpPr txBox="1">
            <a:spLocks noChangeArrowheads="1"/>
          </p:cNvSpPr>
          <p:nvPr/>
        </p:nvSpPr>
        <p:spPr bwMode="auto">
          <a:xfrm>
            <a:off x="9601199" y="5574267"/>
            <a:ext cx="1428751" cy="36933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zh-CN" dirty="0">
                <a:solidFill>
                  <a:srgbClr val="FF3300"/>
                </a:solidFill>
                <a:latin typeface="+mn-ea"/>
                <a:cs typeface="Times New Roman" panose="02020603050405020304" pitchFamily="18" charset="0"/>
              </a:rPr>
              <a:t>{(1,2),(3,4)}</a:t>
            </a:r>
          </a:p>
        </p:txBody>
      </p:sp>
      <p:sp>
        <p:nvSpPr>
          <p:cNvPr id="46179" name="Text Box 99"/>
          <p:cNvSpPr txBox="1">
            <a:spLocks noChangeArrowheads="1"/>
          </p:cNvSpPr>
          <p:nvPr/>
        </p:nvSpPr>
        <p:spPr bwMode="auto">
          <a:xfrm>
            <a:off x="9677400" y="6078022"/>
            <a:ext cx="1352550"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a:solidFill>
                  <a:srgbClr val="FF3300"/>
                </a:solidFill>
                <a:latin typeface="+mn-ea"/>
                <a:cs typeface="Times New Roman" panose="02020603050405020304" pitchFamily="18" charset="0"/>
              </a:rPr>
              <a:t>{1, 2, 3, 4}?</a:t>
            </a:r>
          </a:p>
        </p:txBody>
      </p:sp>
      <p:sp>
        <p:nvSpPr>
          <p:cNvPr id="46180" name="Text Box 100"/>
          <p:cNvSpPr txBox="1">
            <a:spLocks noChangeArrowheads="1"/>
          </p:cNvSpPr>
          <p:nvPr/>
        </p:nvSpPr>
        <p:spPr bwMode="auto">
          <a:xfrm>
            <a:off x="1006231" y="1141663"/>
            <a:ext cx="5597769" cy="53553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10000"/>
              </a:spcBef>
            </a:pPr>
            <a:r>
              <a:rPr lang="zh-CN" altLang="en-US" sz="2400" dirty="0">
                <a:latin typeface="+mn-ea"/>
                <a:cs typeface="Times New Roman" panose="02020603050405020304" pitchFamily="18" charset="0"/>
              </a:rPr>
              <a:t>竞赛图</a:t>
            </a:r>
            <a:r>
              <a:rPr lang="en-US" altLang="zh-CN" sz="2400" dirty="0">
                <a:latin typeface="+mn-ea"/>
                <a:cs typeface="Times New Roman" panose="02020603050405020304" pitchFamily="18" charset="0"/>
              </a:rPr>
              <a:t>~</a:t>
            </a:r>
            <a:r>
              <a:rPr lang="zh-CN" altLang="en-US" sz="2400" dirty="0">
                <a:latin typeface="+mn-ea"/>
                <a:cs typeface="Times New Roman" panose="02020603050405020304" pitchFamily="18" charset="0"/>
              </a:rPr>
              <a:t>每对顶点间都有边相连的有向图</a:t>
            </a:r>
          </a:p>
        </p:txBody>
      </p:sp>
      <p:sp>
        <p:nvSpPr>
          <p:cNvPr id="2" name="文本占位符 1"/>
          <p:cNvSpPr>
            <a:spLocks noGrp="1"/>
          </p:cNvSpPr>
          <p:nvPr>
            <p:ph type="body" sz="quarter" idx="10"/>
          </p:nvPr>
        </p:nvSpPr>
        <p:spPr>
          <a:xfrm>
            <a:off x="1621701" y="561420"/>
            <a:ext cx="4702899" cy="426880"/>
          </a:xfrm>
        </p:spPr>
        <p:txBody>
          <a:bodyPr/>
          <a:lstStyle/>
          <a:p>
            <a:r>
              <a:rPr lang="zh-CN" altLang="en-US" sz="2400" dirty="0">
                <a:latin typeface="+mn-ea"/>
                <a:cs typeface="Times New Roman" panose="02020603050405020304" pitchFamily="18" charset="0"/>
              </a:rPr>
              <a:t>循环比赛的结果</a:t>
            </a:r>
            <a:r>
              <a:rPr lang="en-US" altLang="zh-CN" sz="2400" dirty="0">
                <a:latin typeface="+mn-ea"/>
                <a:cs typeface="Times New Roman" panose="02020603050405020304" pitchFamily="18" charset="0"/>
              </a:rPr>
              <a:t>——</a:t>
            </a:r>
            <a:r>
              <a:rPr lang="zh-CN" altLang="en-US" sz="2400" dirty="0">
                <a:latin typeface="+mn-ea"/>
                <a:cs typeface="Times New Roman" panose="02020603050405020304" pitchFamily="18" charset="0"/>
              </a:rPr>
              <a:t>竞赛</a:t>
            </a:r>
            <a:r>
              <a:rPr lang="zh-CN" altLang="en-US" sz="2400" dirty="0" smtClean="0">
                <a:latin typeface="+mn-ea"/>
                <a:cs typeface="Times New Roman" panose="02020603050405020304" pitchFamily="18" charset="0"/>
              </a:rPr>
              <a:t>图</a:t>
            </a:r>
            <a:endParaRPr lang="zh-CN" altLang="en-US" sz="2400" dirty="0">
              <a:latin typeface="+mn-ea"/>
              <a:cs typeface="Times New Roman" panose="02020603050405020304" pitchFamily="18" charset="0"/>
            </a:endParaRPr>
          </a:p>
        </p:txBody>
      </p:sp>
    </p:spTree>
    <p:extLst>
      <p:ext uri="{BB962C8B-B14F-4D97-AF65-F5344CB8AC3E}">
        <p14:creationId xmlns:p14="http://schemas.microsoft.com/office/powerpoint/2010/main" val="3048231355"/>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180"/>
                                        </p:tgtEl>
                                        <p:attrNameLst>
                                          <p:attrName>style.visibility</p:attrName>
                                        </p:attrNameLst>
                                      </p:cBhvr>
                                      <p:to>
                                        <p:strVal val="visible"/>
                                      </p:to>
                                    </p:set>
                                    <p:animEffect transition="in" filter="blinds(horizontal)">
                                      <p:cBhvr>
                                        <p:cTn id="7" dur="1000"/>
                                        <p:tgtEl>
                                          <p:spTgt spid="461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616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nodeType="clickEffect">
                                  <p:stCondLst>
                                    <p:cond delay="0"/>
                                  </p:stCondLst>
                                  <p:childTnLst>
                                    <p:set>
                                      <p:cBhvr>
                                        <p:cTn id="15" dur="1" fill="hold">
                                          <p:stCondLst>
                                            <p:cond delay="0"/>
                                          </p:stCondLst>
                                        </p:cTn>
                                        <p:tgtEl>
                                          <p:spTgt spid="46082"/>
                                        </p:tgtEl>
                                        <p:attrNameLst>
                                          <p:attrName>style.visibility</p:attrName>
                                        </p:attrNameLst>
                                      </p:cBhvr>
                                      <p:to>
                                        <p:strVal val="visible"/>
                                      </p:to>
                                    </p:set>
                                    <p:animEffect transition="in" filter="blinds(vertical)">
                                      <p:cBhvr>
                                        <p:cTn id="16" dur="1000"/>
                                        <p:tgtEl>
                                          <p:spTgt spid="4608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617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42" fill="hold" grpId="0" nodeType="clickEffect">
                                  <p:stCondLst>
                                    <p:cond delay="0"/>
                                  </p:stCondLst>
                                  <p:childTnLst>
                                    <p:set>
                                      <p:cBhvr>
                                        <p:cTn id="24" dur="1" fill="hold">
                                          <p:stCondLst>
                                            <p:cond delay="0"/>
                                          </p:stCondLst>
                                        </p:cTn>
                                        <p:tgtEl>
                                          <p:spTgt spid="46171"/>
                                        </p:tgtEl>
                                        <p:attrNameLst>
                                          <p:attrName>style.visibility</p:attrName>
                                        </p:attrNameLst>
                                      </p:cBhvr>
                                      <p:to>
                                        <p:strVal val="visible"/>
                                      </p:to>
                                    </p:set>
                                    <p:animEffect transition="in" filter="barn(outHorizontal)">
                                      <p:cBhvr>
                                        <p:cTn id="25" dur="1000"/>
                                        <p:tgtEl>
                                          <p:spTgt spid="4617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5" fill="hold" nodeType="clickEffect">
                                  <p:stCondLst>
                                    <p:cond delay="0"/>
                                  </p:stCondLst>
                                  <p:childTnLst>
                                    <p:set>
                                      <p:cBhvr>
                                        <p:cTn id="29" dur="1" fill="hold">
                                          <p:stCondLst>
                                            <p:cond delay="0"/>
                                          </p:stCondLst>
                                        </p:cTn>
                                        <p:tgtEl>
                                          <p:spTgt spid="46091"/>
                                        </p:tgtEl>
                                        <p:attrNameLst>
                                          <p:attrName>style.visibility</p:attrName>
                                        </p:attrNameLst>
                                      </p:cBhvr>
                                      <p:to>
                                        <p:strVal val="visible"/>
                                      </p:to>
                                    </p:set>
                                    <p:animEffect transition="in" filter="checkerboard(down)">
                                      <p:cBhvr>
                                        <p:cTn id="30" dur="1000"/>
                                        <p:tgtEl>
                                          <p:spTgt spid="4609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6" fill="hold" grpId="0" nodeType="clickEffect">
                                  <p:stCondLst>
                                    <p:cond delay="0"/>
                                  </p:stCondLst>
                                  <p:childTnLst>
                                    <p:set>
                                      <p:cBhvr>
                                        <p:cTn id="34" dur="1" fill="hold">
                                          <p:stCondLst>
                                            <p:cond delay="0"/>
                                          </p:stCondLst>
                                        </p:cTn>
                                        <p:tgtEl>
                                          <p:spTgt spid="46172"/>
                                        </p:tgtEl>
                                        <p:attrNameLst>
                                          <p:attrName>style.visibility</p:attrName>
                                        </p:attrNameLst>
                                      </p:cBhvr>
                                      <p:to>
                                        <p:strVal val="visible"/>
                                      </p:to>
                                    </p:set>
                                    <p:animEffect transition="in" filter="barn(inHorizontal)">
                                      <p:cBhvr>
                                        <p:cTn id="35" dur="1000"/>
                                        <p:tgtEl>
                                          <p:spTgt spid="4617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46176"/>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46100"/>
                                        </p:tgtEl>
                                        <p:attrNameLst>
                                          <p:attrName>style.visibility</p:attrName>
                                        </p:attrNameLst>
                                      </p:cBhvr>
                                      <p:to>
                                        <p:strVal val="visible"/>
                                      </p:to>
                                    </p:set>
                                    <p:animEffect transition="in" filter="blinds(horizontal)">
                                      <p:cBhvr>
                                        <p:cTn id="44" dur="1000"/>
                                        <p:tgtEl>
                                          <p:spTgt spid="4610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4617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6173"/>
                                        </p:tgtEl>
                                        <p:attrNameLst>
                                          <p:attrName>style.visibility</p:attrName>
                                        </p:attrNameLst>
                                      </p:cBhvr>
                                      <p:to>
                                        <p:strVal val="visible"/>
                                      </p:to>
                                    </p:set>
                                    <p:anim calcmode="lin" valueType="num">
                                      <p:cBhvr additive="base">
                                        <p:cTn id="53" dur="1000" fill="hold"/>
                                        <p:tgtEl>
                                          <p:spTgt spid="46173"/>
                                        </p:tgtEl>
                                        <p:attrNameLst>
                                          <p:attrName>ppt_x</p:attrName>
                                        </p:attrNameLst>
                                      </p:cBhvr>
                                      <p:tavLst>
                                        <p:tav tm="0">
                                          <p:val>
                                            <p:strVal val="#ppt_x"/>
                                          </p:val>
                                        </p:tav>
                                        <p:tav tm="100000">
                                          <p:val>
                                            <p:strVal val="#ppt_x"/>
                                          </p:val>
                                        </p:tav>
                                      </p:tavLst>
                                    </p:anim>
                                    <p:anim calcmode="lin" valueType="num">
                                      <p:cBhvr additive="base">
                                        <p:cTn id="54" dur="1000" fill="hold"/>
                                        <p:tgtEl>
                                          <p:spTgt spid="46173"/>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16" fill="hold" nodeType="clickEffect">
                                  <p:stCondLst>
                                    <p:cond delay="0"/>
                                  </p:stCondLst>
                                  <p:childTnLst>
                                    <p:set>
                                      <p:cBhvr>
                                        <p:cTn id="58" dur="1" fill="hold">
                                          <p:stCondLst>
                                            <p:cond delay="0"/>
                                          </p:stCondLst>
                                        </p:cTn>
                                        <p:tgtEl>
                                          <p:spTgt spid="46117"/>
                                        </p:tgtEl>
                                        <p:attrNameLst>
                                          <p:attrName>style.visibility</p:attrName>
                                        </p:attrNameLst>
                                      </p:cBhvr>
                                      <p:to>
                                        <p:strVal val="visible"/>
                                      </p:to>
                                    </p:set>
                                    <p:animEffect transition="in" filter="box(in)">
                                      <p:cBhvr>
                                        <p:cTn id="59" dur="1000"/>
                                        <p:tgtEl>
                                          <p:spTgt spid="4611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46174"/>
                                        </p:tgtEl>
                                        <p:attrNameLst>
                                          <p:attrName>style.visibility</p:attrName>
                                        </p:attrNameLst>
                                      </p:cBhvr>
                                      <p:to>
                                        <p:strVal val="visible"/>
                                      </p:to>
                                    </p:set>
                                    <p:animEffect transition="in" filter="dissolve">
                                      <p:cBhvr>
                                        <p:cTn id="64" dur="1000"/>
                                        <p:tgtEl>
                                          <p:spTgt spid="4617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5" presetClass="entr" presetSubtype="10" fill="hold" nodeType="clickEffect">
                                  <p:stCondLst>
                                    <p:cond delay="0"/>
                                  </p:stCondLst>
                                  <p:childTnLst>
                                    <p:set>
                                      <p:cBhvr>
                                        <p:cTn id="68" dur="1" fill="hold">
                                          <p:stCondLst>
                                            <p:cond delay="0"/>
                                          </p:stCondLst>
                                        </p:cTn>
                                        <p:tgtEl>
                                          <p:spTgt spid="46134"/>
                                        </p:tgtEl>
                                        <p:attrNameLst>
                                          <p:attrName>style.visibility</p:attrName>
                                        </p:attrNameLst>
                                      </p:cBhvr>
                                      <p:to>
                                        <p:strVal val="visible"/>
                                      </p:to>
                                    </p:set>
                                    <p:animEffect transition="in" filter="checkerboard(across)">
                                      <p:cBhvr>
                                        <p:cTn id="69" dur="1000"/>
                                        <p:tgtEl>
                                          <p:spTgt spid="4613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46175"/>
                                        </p:tgtEl>
                                        <p:attrNameLst>
                                          <p:attrName>style.visibility</p:attrName>
                                        </p:attrNameLst>
                                      </p:cBhvr>
                                      <p:to>
                                        <p:strVal val="visible"/>
                                      </p:to>
                                    </p:set>
                                    <p:animEffect transition="in" filter="dissolve">
                                      <p:cBhvr>
                                        <p:cTn id="74" dur="1000"/>
                                        <p:tgtEl>
                                          <p:spTgt spid="4617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7" presetClass="entr" presetSubtype="2" fill="hold" nodeType="clickEffect">
                                  <p:stCondLst>
                                    <p:cond delay="0"/>
                                  </p:stCondLst>
                                  <p:childTnLst>
                                    <p:set>
                                      <p:cBhvr>
                                        <p:cTn id="78" dur="1" fill="hold">
                                          <p:stCondLst>
                                            <p:cond delay="0"/>
                                          </p:stCondLst>
                                        </p:cTn>
                                        <p:tgtEl>
                                          <p:spTgt spid="46151"/>
                                        </p:tgtEl>
                                        <p:attrNameLst>
                                          <p:attrName>style.visibility</p:attrName>
                                        </p:attrNameLst>
                                      </p:cBhvr>
                                      <p:to>
                                        <p:strVal val="visible"/>
                                      </p:to>
                                    </p:set>
                                    <p:anim calcmode="lin" valueType="num">
                                      <p:cBhvr additive="base">
                                        <p:cTn id="79" dur="1000" fill="hold"/>
                                        <p:tgtEl>
                                          <p:spTgt spid="46151"/>
                                        </p:tgtEl>
                                        <p:attrNameLst>
                                          <p:attrName>ppt_x</p:attrName>
                                        </p:attrNameLst>
                                      </p:cBhvr>
                                      <p:tavLst>
                                        <p:tav tm="0">
                                          <p:val>
                                            <p:strVal val="1+#ppt_w/2"/>
                                          </p:val>
                                        </p:tav>
                                        <p:tav tm="100000">
                                          <p:val>
                                            <p:strVal val="#ppt_x"/>
                                          </p:val>
                                        </p:tav>
                                      </p:tavLst>
                                    </p:anim>
                                    <p:anim calcmode="lin" valueType="num">
                                      <p:cBhvr additive="base">
                                        <p:cTn id="80" dur="1000" fill="hold"/>
                                        <p:tgtEl>
                                          <p:spTgt spid="46151"/>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46178"/>
                                        </p:tgtEl>
                                        <p:attrNameLst>
                                          <p:attrName>style.visibility</p:attrName>
                                        </p:attrNameLst>
                                      </p:cBhvr>
                                      <p:to>
                                        <p:strVal val="visible"/>
                                      </p:to>
                                    </p:set>
                                    <p:animEffect transition="in" filter="wipe(up)">
                                      <p:cBhvr>
                                        <p:cTn id="85" dur="1000"/>
                                        <p:tgtEl>
                                          <p:spTgt spid="4617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46179"/>
                                        </p:tgtEl>
                                        <p:attrNameLst>
                                          <p:attrName>style.visibility</p:attrName>
                                        </p:attrNameLst>
                                      </p:cBhvr>
                                      <p:to>
                                        <p:strVal val="visible"/>
                                      </p:to>
                                    </p:set>
                                    <p:animEffect transition="in" filter="wipe(up)">
                                      <p:cBhvr>
                                        <p:cTn id="90" dur="1000"/>
                                        <p:tgtEl>
                                          <p:spTgt spid="46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69" grpId="0"/>
      <p:bldP spid="46170" grpId="0" animBg="1" autoUpdateAnimBg="0"/>
      <p:bldP spid="46171" grpId="0" animBg="1" autoUpdateAnimBg="0"/>
      <p:bldP spid="46172" grpId="0" animBg="1" autoUpdateAnimBg="0"/>
      <p:bldP spid="46173" grpId="0" animBg="1" autoUpdateAnimBg="0"/>
      <p:bldP spid="46174" grpId="0" animBg="1" autoUpdateAnimBg="0"/>
      <p:bldP spid="46175" grpId="0" animBg="1" autoUpdateAnimBg="0"/>
      <p:bldP spid="46176" grpId="0"/>
      <p:bldP spid="46177" grpId="0" animBg="1" autoUpdateAnimBg="0"/>
      <p:bldP spid="46178" grpId="0" animBg="1" autoUpdateAnimBg="0"/>
      <p:bldP spid="46179" grpId="0" animBg="1" autoUpdateAnimBg="0"/>
      <p:bldP spid="461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2"/>
          <p:cNvSpPr/>
          <p:nvPr/>
        </p:nvSpPr>
        <p:spPr>
          <a:xfrm>
            <a:off x="1574603" y="426959"/>
            <a:ext cx="3550055" cy="64198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页脚占位符 2"/>
          <p:cNvSpPr>
            <a:spLocks noGrp="1"/>
          </p:cNvSpPr>
          <p:nvPr>
            <p:ph type="ftr" sz="quarter" idx="3"/>
          </p:nvPr>
        </p:nvSpPr>
        <p:spPr/>
        <p:txBody>
          <a:bodyPr/>
          <a:lstStyle/>
          <a:p>
            <a:r>
              <a:rPr lang="zh-CN" altLang="en-US"/>
              <a:t>自强不息，知行合一</a:t>
            </a:r>
            <a:endParaRPr lang="zh-CN" altLang="en-US" dirty="0"/>
          </a:p>
        </p:txBody>
      </p:sp>
      <p:sp>
        <p:nvSpPr>
          <p:cNvPr id="5" name="矩形 4"/>
          <p:cNvSpPr/>
          <p:nvPr/>
        </p:nvSpPr>
        <p:spPr>
          <a:xfrm>
            <a:off x="1818328" y="486340"/>
            <a:ext cx="3062604"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个人简介</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103428" y="3410949"/>
            <a:ext cx="5365700" cy="369332"/>
          </a:xfrm>
          <a:prstGeom prst="rect">
            <a:avLst/>
          </a:prstGeom>
        </p:spPr>
        <p:txBody>
          <a:bodyPr wrap="none">
            <a:spAutoFit/>
          </a:bodyPr>
          <a:lstStyle/>
          <a:p>
            <a:r>
              <a:rPr lang="zu-ZA" altLang="zh-CN" dirty="0"/>
              <a:t>https://www.researchgate.net/profile/Yushan_Jiang</a:t>
            </a:r>
            <a:endParaRPr lang="zh-CN" altLang="en-US" dirty="0"/>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2540" y="1241729"/>
            <a:ext cx="3517347" cy="20871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5445918" y="6065403"/>
            <a:ext cx="6650589" cy="369332"/>
          </a:xfrm>
          <a:prstGeom prst="rect">
            <a:avLst/>
          </a:prstGeom>
        </p:spPr>
        <p:txBody>
          <a:bodyPr wrap="square">
            <a:spAutoFit/>
          </a:bodyPr>
          <a:lstStyle/>
          <a:p>
            <a:r>
              <a:rPr lang="zu-ZA" altLang="zh-CN" dirty="0"/>
              <a:t>http://id.sciencenet.cn/index.php?s=/Index/index/user/sobolev</a:t>
            </a:r>
            <a:endParaRPr lang="zh-CN" altLang="en-US" dirty="0"/>
          </a:p>
        </p:txBody>
      </p:sp>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2540" y="3830521"/>
            <a:ext cx="3517347" cy="21127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864680" y="1479997"/>
            <a:ext cx="4969899" cy="4524315"/>
          </a:xfrm>
          <a:prstGeom prst="rect">
            <a:avLst/>
          </a:prstGeom>
        </p:spPr>
        <p:txBody>
          <a:bodyPr wrap="square">
            <a:spAutoFit/>
          </a:bodyPr>
          <a:lstStyle/>
          <a:p>
            <a:pPr algn="just"/>
            <a:r>
              <a:rPr lang="zh-CN" altLang="en-US" sz="2400" dirty="0"/>
              <a:t>姜玉山，博士，研究方向复杂数据相关性分析，全国高校大数据联盟委员，全国高校大数据开放实践基地联盟委员，全国大学生数学建模竞赛优秀指导教师，中国工业与应用数学学会会员，辽宁省生物数学学会会员。东北大学秦皇岛分校数学建模创新实践课程主讲教师。自</a:t>
            </a:r>
            <a:r>
              <a:rPr lang="en-US" altLang="zh-CN" sz="2400" dirty="0"/>
              <a:t>2010</a:t>
            </a:r>
            <a:r>
              <a:rPr lang="zh-CN" altLang="en-US" sz="2400" dirty="0"/>
              <a:t>年起指导学生参加国际大学生数学建模、全国大学生数学建模竞赛等各类建模竞赛，获得一、二等奖近</a:t>
            </a:r>
            <a:r>
              <a:rPr lang="en-US" altLang="zh-CN" sz="2400" dirty="0"/>
              <a:t>100</a:t>
            </a:r>
            <a:r>
              <a:rPr lang="zh-CN" altLang="en-US" sz="2400" dirty="0" smtClean="0"/>
              <a:t>项。</a:t>
            </a:r>
            <a:endParaRPr lang="zh-CN" altLang="en-US" sz="2400" dirty="0"/>
          </a:p>
        </p:txBody>
      </p:sp>
    </p:spTree>
    <p:extLst>
      <p:ext uri="{BB962C8B-B14F-4D97-AF65-F5344CB8AC3E}">
        <p14:creationId xmlns:p14="http://schemas.microsoft.com/office/powerpoint/2010/main" val="197853627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4360651" y="1063730"/>
            <a:ext cx="7620000" cy="1905000"/>
            <a:chOff x="960" y="2400"/>
            <a:chExt cx="4800" cy="1200"/>
          </a:xfrm>
        </p:grpSpPr>
        <p:grpSp>
          <p:nvGrpSpPr>
            <p:cNvPr id="47107" name="Group 3"/>
            <p:cNvGrpSpPr>
              <a:grpSpLocks/>
            </p:cNvGrpSpPr>
            <p:nvPr/>
          </p:nvGrpSpPr>
          <p:grpSpPr bwMode="auto">
            <a:xfrm>
              <a:off x="2200" y="2400"/>
              <a:ext cx="1240" cy="1104"/>
              <a:chOff x="1296" y="2160"/>
              <a:chExt cx="1488" cy="1104"/>
            </a:xfrm>
          </p:grpSpPr>
          <p:sp>
            <p:nvSpPr>
              <p:cNvPr id="47108" name="AutoShape 4"/>
              <p:cNvSpPr>
                <a:spLocks noChangeArrowheads="1"/>
              </p:cNvSpPr>
              <p:nvPr/>
            </p:nvSpPr>
            <p:spPr bwMode="auto">
              <a:xfrm>
                <a:off x="1488" y="2352"/>
                <a:ext cx="1008" cy="768"/>
              </a:xfrm>
              <a:prstGeom prst="triangle">
                <a:avLst>
                  <a:gd name="adj" fmla="val 5238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 name="Line 5"/>
              <p:cNvSpPr>
                <a:spLocks noChangeShapeType="1"/>
              </p:cNvSpPr>
              <p:nvPr/>
            </p:nvSpPr>
            <p:spPr bwMode="auto">
              <a:xfrm>
                <a:off x="2016" y="2400"/>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0" name="Line 6"/>
              <p:cNvSpPr>
                <a:spLocks noChangeShapeType="1"/>
              </p:cNvSpPr>
              <p:nvPr/>
            </p:nvSpPr>
            <p:spPr bwMode="auto">
              <a:xfrm flipV="1">
                <a:off x="1488" y="2880"/>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1" name="Line 7"/>
              <p:cNvSpPr>
                <a:spLocks noChangeShapeType="1"/>
              </p:cNvSpPr>
              <p:nvPr/>
            </p:nvSpPr>
            <p:spPr bwMode="auto">
              <a:xfrm>
                <a:off x="2016" y="2880"/>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2" name="Text Box 8"/>
              <p:cNvSpPr txBox="1">
                <a:spLocks noChangeArrowheads="1"/>
              </p:cNvSpPr>
              <p:nvPr/>
            </p:nvSpPr>
            <p:spPr bwMode="auto">
              <a:xfrm>
                <a:off x="1920" y="2160"/>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sp>
            <p:nvSpPr>
              <p:cNvPr id="47113" name="Text Box 9"/>
              <p:cNvSpPr txBox="1">
                <a:spLocks noChangeArrowheads="1"/>
              </p:cNvSpPr>
              <p:nvPr/>
            </p:nvSpPr>
            <p:spPr bwMode="auto">
              <a:xfrm>
                <a:off x="2016" y="26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sp>
            <p:nvSpPr>
              <p:cNvPr id="47114" name="Text Box 10"/>
              <p:cNvSpPr txBox="1">
                <a:spLocks noChangeArrowheads="1"/>
              </p:cNvSpPr>
              <p:nvPr/>
            </p:nvSpPr>
            <p:spPr bwMode="auto">
              <a:xfrm>
                <a:off x="2496" y="302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sp>
            <p:nvSpPr>
              <p:cNvPr id="47115" name="Text Box 11"/>
              <p:cNvSpPr txBox="1">
                <a:spLocks noChangeArrowheads="1"/>
              </p:cNvSpPr>
              <p:nvPr/>
            </p:nvSpPr>
            <p:spPr bwMode="auto">
              <a:xfrm>
                <a:off x="1296" y="3033"/>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grpSp>
          <p:nvGrpSpPr>
            <p:cNvPr id="47116" name="Group 12"/>
            <p:cNvGrpSpPr>
              <a:grpSpLocks/>
            </p:cNvGrpSpPr>
            <p:nvPr/>
          </p:nvGrpSpPr>
          <p:grpSpPr bwMode="auto">
            <a:xfrm>
              <a:off x="960" y="2400"/>
              <a:ext cx="1240" cy="1104"/>
              <a:chOff x="1296" y="2160"/>
              <a:chExt cx="1488" cy="1104"/>
            </a:xfrm>
          </p:grpSpPr>
          <p:sp>
            <p:nvSpPr>
              <p:cNvPr id="47117" name="AutoShape 13"/>
              <p:cNvSpPr>
                <a:spLocks noChangeArrowheads="1"/>
              </p:cNvSpPr>
              <p:nvPr/>
            </p:nvSpPr>
            <p:spPr bwMode="auto">
              <a:xfrm>
                <a:off x="1488" y="2352"/>
                <a:ext cx="1008" cy="768"/>
              </a:xfrm>
              <a:prstGeom prst="triangle">
                <a:avLst>
                  <a:gd name="adj" fmla="val 5238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8" name="Line 14"/>
              <p:cNvSpPr>
                <a:spLocks noChangeShapeType="1"/>
              </p:cNvSpPr>
              <p:nvPr/>
            </p:nvSpPr>
            <p:spPr bwMode="auto">
              <a:xfrm>
                <a:off x="2016" y="2400"/>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9" name="Line 15"/>
              <p:cNvSpPr>
                <a:spLocks noChangeShapeType="1"/>
              </p:cNvSpPr>
              <p:nvPr/>
            </p:nvSpPr>
            <p:spPr bwMode="auto">
              <a:xfrm flipV="1">
                <a:off x="1488" y="2880"/>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0" name="Line 16"/>
              <p:cNvSpPr>
                <a:spLocks noChangeShapeType="1"/>
              </p:cNvSpPr>
              <p:nvPr/>
            </p:nvSpPr>
            <p:spPr bwMode="auto">
              <a:xfrm>
                <a:off x="2016" y="2880"/>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1" name="Text Box 17"/>
              <p:cNvSpPr txBox="1">
                <a:spLocks noChangeArrowheads="1"/>
              </p:cNvSpPr>
              <p:nvPr/>
            </p:nvSpPr>
            <p:spPr bwMode="auto">
              <a:xfrm>
                <a:off x="1920" y="2160"/>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sp>
            <p:nvSpPr>
              <p:cNvPr id="47122" name="Text Box 18"/>
              <p:cNvSpPr txBox="1">
                <a:spLocks noChangeArrowheads="1"/>
              </p:cNvSpPr>
              <p:nvPr/>
            </p:nvSpPr>
            <p:spPr bwMode="auto">
              <a:xfrm>
                <a:off x="2016" y="26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sp>
            <p:nvSpPr>
              <p:cNvPr id="47123" name="Text Box 19"/>
              <p:cNvSpPr txBox="1">
                <a:spLocks noChangeArrowheads="1"/>
              </p:cNvSpPr>
              <p:nvPr/>
            </p:nvSpPr>
            <p:spPr bwMode="auto">
              <a:xfrm>
                <a:off x="2496" y="302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sp>
            <p:nvSpPr>
              <p:cNvPr id="47124" name="Text Box 20"/>
              <p:cNvSpPr txBox="1">
                <a:spLocks noChangeArrowheads="1"/>
              </p:cNvSpPr>
              <p:nvPr/>
            </p:nvSpPr>
            <p:spPr bwMode="auto">
              <a:xfrm>
                <a:off x="1296" y="3033"/>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grpSp>
          <p:nvGrpSpPr>
            <p:cNvPr id="47125" name="Group 21"/>
            <p:cNvGrpSpPr>
              <a:grpSpLocks/>
            </p:cNvGrpSpPr>
            <p:nvPr/>
          </p:nvGrpSpPr>
          <p:grpSpPr bwMode="auto">
            <a:xfrm>
              <a:off x="3360" y="2400"/>
              <a:ext cx="1240" cy="1104"/>
              <a:chOff x="1296" y="2160"/>
              <a:chExt cx="1488" cy="1104"/>
            </a:xfrm>
          </p:grpSpPr>
          <p:sp>
            <p:nvSpPr>
              <p:cNvPr id="47126" name="AutoShape 22"/>
              <p:cNvSpPr>
                <a:spLocks noChangeArrowheads="1"/>
              </p:cNvSpPr>
              <p:nvPr/>
            </p:nvSpPr>
            <p:spPr bwMode="auto">
              <a:xfrm>
                <a:off x="1488" y="2352"/>
                <a:ext cx="1008" cy="768"/>
              </a:xfrm>
              <a:prstGeom prst="triangle">
                <a:avLst>
                  <a:gd name="adj" fmla="val 5238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7" name="Line 23"/>
              <p:cNvSpPr>
                <a:spLocks noChangeShapeType="1"/>
              </p:cNvSpPr>
              <p:nvPr/>
            </p:nvSpPr>
            <p:spPr bwMode="auto">
              <a:xfrm>
                <a:off x="2016" y="2400"/>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8" name="Line 24"/>
              <p:cNvSpPr>
                <a:spLocks noChangeShapeType="1"/>
              </p:cNvSpPr>
              <p:nvPr/>
            </p:nvSpPr>
            <p:spPr bwMode="auto">
              <a:xfrm flipV="1">
                <a:off x="1488" y="2880"/>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9" name="Line 25"/>
              <p:cNvSpPr>
                <a:spLocks noChangeShapeType="1"/>
              </p:cNvSpPr>
              <p:nvPr/>
            </p:nvSpPr>
            <p:spPr bwMode="auto">
              <a:xfrm>
                <a:off x="2016" y="2880"/>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0" name="Text Box 26"/>
              <p:cNvSpPr txBox="1">
                <a:spLocks noChangeArrowheads="1"/>
              </p:cNvSpPr>
              <p:nvPr/>
            </p:nvSpPr>
            <p:spPr bwMode="auto">
              <a:xfrm>
                <a:off x="1920" y="2160"/>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sp>
            <p:nvSpPr>
              <p:cNvPr id="47131" name="Text Box 27"/>
              <p:cNvSpPr txBox="1">
                <a:spLocks noChangeArrowheads="1"/>
              </p:cNvSpPr>
              <p:nvPr/>
            </p:nvSpPr>
            <p:spPr bwMode="auto">
              <a:xfrm>
                <a:off x="2016" y="26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sp>
            <p:nvSpPr>
              <p:cNvPr id="47132" name="Text Box 28"/>
              <p:cNvSpPr txBox="1">
                <a:spLocks noChangeArrowheads="1"/>
              </p:cNvSpPr>
              <p:nvPr/>
            </p:nvSpPr>
            <p:spPr bwMode="auto">
              <a:xfrm>
                <a:off x="2496" y="302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sp>
            <p:nvSpPr>
              <p:cNvPr id="47133" name="Text Box 29"/>
              <p:cNvSpPr txBox="1">
                <a:spLocks noChangeArrowheads="1"/>
              </p:cNvSpPr>
              <p:nvPr/>
            </p:nvSpPr>
            <p:spPr bwMode="auto">
              <a:xfrm>
                <a:off x="1296" y="3033"/>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sp>
          <p:nvSpPr>
            <p:cNvPr id="47134" name="Line 30"/>
            <p:cNvSpPr>
              <a:spLocks noChangeShapeType="1"/>
            </p:cNvSpPr>
            <p:nvPr/>
          </p:nvSpPr>
          <p:spPr bwMode="auto">
            <a:xfrm flipH="1">
              <a:off x="1320" y="2832"/>
              <a:ext cx="12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5" name="Line 31"/>
            <p:cNvSpPr>
              <a:spLocks noChangeShapeType="1"/>
            </p:cNvSpPr>
            <p:nvPr/>
          </p:nvSpPr>
          <p:spPr bwMode="auto">
            <a:xfrm>
              <a:off x="1720" y="2880"/>
              <a:ext cx="12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6" name="Line 32"/>
            <p:cNvSpPr>
              <a:spLocks noChangeShapeType="1"/>
            </p:cNvSpPr>
            <p:nvPr/>
          </p:nvSpPr>
          <p:spPr bwMode="auto">
            <a:xfrm>
              <a:off x="1560" y="2736"/>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7" name="Line 33"/>
            <p:cNvSpPr>
              <a:spLocks noChangeShapeType="1"/>
            </p:cNvSpPr>
            <p:nvPr/>
          </p:nvSpPr>
          <p:spPr bwMode="auto">
            <a:xfrm flipH="1">
              <a:off x="1320" y="3120"/>
              <a:ext cx="24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8" name="Line 34"/>
            <p:cNvSpPr>
              <a:spLocks noChangeShapeType="1"/>
            </p:cNvSpPr>
            <p:nvPr/>
          </p:nvSpPr>
          <p:spPr bwMode="auto">
            <a:xfrm>
              <a:off x="1560" y="3120"/>
              <a:ext cx="20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9" name="Line 35"/>
            <p:cNvSpPr>
              <a:spLocks noChangeShapeType="1"/>
            </p:cNvSpPr>
            <p:nvPr/>
          </p:nvSpPr>
          <p:spPr bwMode="auto">
            <a:xfrm flipH="1">
              <a:off x="1480" y="3360"/>
              <a:ext cx="1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0" name="Line 36"/>
            <p:cNvSpPr>
              <a:spLocks noChangeShapeType="1"/>
            </p:cNvSpPr>
            <p:nvPr/>
          </p:nvSpPr>
          <p:spPr bwMode="auto">
            <a:xfrm flipH="1">
              <a:off x="2600" y="3120"/>
              <a:ext cx="20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1" name="Line 37"/>
            <p:cNvSpPr>
              <a:spLocks noChangeShapeType="1"/>
            </p:cNvSpPr>
            <p:nvPr/>
          </p:nvSpPr>
          <p:spPr bwMode="auto">
            <a:xfrm>
              <a:off x="2800" y="3120"/>
              <a:ext cx="20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2" name="Line 38"/>
            <p:cNvSpPr>
              <a:spLocks noChangeShapeType="1"/>
            </p:cNvSpPr>
            <p:nvPr/>
          </p:nvSpPr>
          <p:spPr bwMode="auto">
            <a:xfrm flipH="1">
              <a:off x="2720" y="3360"/>
              <a:ext cx="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3" name="Line 39"/>
            <p:cNvSpPr>
              <a:spLocks noChangeShapeType="1"/>
            </p:cNvSpPr>
            <p:nvPr/>
          </p:nvSpPr>
          <p:spPr bwMode="auto">
            <a:xfrm flipV="1">
              <a:off x="2800" y="2880"/>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4" name="Line 40"/>
            <p:cNvSpPr>
              <a:spLocks noChangeShapeType="1"/>
            </p:cNvSpPr>
            <p:nvPr/>
          </p:nvSpPr>
          <p:spPr bwMode="auto">
            <a:xfrm flipV="1">
              <a:off x="2520" y="2880"/>
              <a:ext cx="12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5" name="Line 41"/>
            <p:cNvSpPr>
              <a:spLocks noChangeShapeType="1"/>
            </p:cNvSpPr>
            <p:nvPr/>
          </p:nvSpPr>
          <p:spPr bwMode="auto">
            <a:xfrm>
              <a:off x="2880" y="2784"/>
              <a:ext cx="16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6" name="Line 42"/>
            <p:cNvSpPr>
              <a:spLocks noChangeShapeType="1"/>
            </p:cNvSpPr>
            <p:nvPr/>
          </p:nvSpPr>
          <p:spPr bwMode="auto">
            <a:xfrm flipV="1">
              <a:off x="3680" y="2880"/>
              <a:ext cx="12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7" name="Line 43"/>
            <p:cNvSpPr>
              <a:spLocks noChangeShapeType="1"/>
            </p:cNvSpPr>
            <p:nvPr/>
          </p:nvSpPr>
          <p:spPr bwMode="auto">
            <a:xfrm>
              <a:off x="4080" y="2832"/>
              <a:ext cx="12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8" name="Line 44"/>
            <p:cNvSpPr>
              <a:spLocks noChangeShapeType="1"/>
            </p:cNvSpPr>
            <p:nvPr/>
          </p:nvSpPr>
          <p:spPr bwMode="auto">
            <a:xfrm>
              <a:off x="3960" y="2736"/>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9" name="Line 45"/>
            <p:cNvSpPr>
              <a:spLocks noChangeShapeType="1"/>
            </p:cNvSpPr>
            <p:nvPr/>
          </p:nvSpPr>
          <p:spPr bwMode="auto">
            <a:xfrm flipV="1">
              <a:off x="3680" y="3168"/>
              <a:ext cx="16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0" name="Line 46"/>
            <p:cNvSpPr>
              <a:spLocks noChangeShapeType="1"/>
            </p:cNvSpPr>
            <p:nvPr/>
          </p:nvSpPr>
          <p:spPr bwMode="auto">
            <a:xfrm flipH="1">
              <a:off x="3840" y="3360"/>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1" name="Line 47"/>
            <p:cNvSpPr>
              <a:spLocks noChangeShapeType="1"/>
            </p:cNvSpPr>
            <p:nvPr/>
          </p:nvSpPr>
          <p:spPr bwMode="auto">
            <a:xfrm flipH="1" flipV="1">
              <a:off x="4040" y="3168"/>
              <a:ext cx="16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2" name="Text Box 48"/>
            <p:cNvSpPr txBox="1">
              <a:spLocks noChangeArrowheads="1"/>
            </p:cNvSpPr>
            <p:nvPr/>
          </p:nvSpPr>
          <p:spPr bwMode="auto">
            <a:xfrm>
              <a:off x="1480" y="3408"/>
              <a:ext cx="3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t>(1)</a:t>
              </a:r>
            </a:p>
          </p:txBody>
        </p:sp>
        <p:sp>
          <p:nvSpPr>
            <p:cNvPr id="47153" name="Text Box 49"/>
            <p:cNvSpPr txBox="1">
              <a:spLocks noChangeArrowheads="1"/>
            </p:cNvSpPr>
            <p:nvPr/>
          </p:nvSpPr>
          <p:spPr bwMode="auto">
            <a:xfrm>
              <a:off x="2720" y="3408"/>
              <a:ext cx="3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t>(2)</a:t>
              </a:r>
            </a:p>
          </p:txBody>
        </p:sp>
        <p:sp>
          <p:nvSpPr>
            <p:cNvPr id="47154" name="Text Box 50"/>
            <p:cNvSpPr txBox="1">
              <a:spLocks noChangeArrowheads="1"/>
            </p:cNvSpPr>
            <p:nvPr/>
          </p:nvSpPr>
          <p:spPr bwMode="auto">
            <a:xfrm>
              <a:off x="3880" y="3408"/>
              <a:ext cx="2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t>(3)</a:t>
              </a:r>
            </a:p>
          </p:txBody>
        </p:sp>
        <p:grpSp>
          <p:nvGrpSpPr>
            <p:cNvPr id="47155" name="Group 51"/>
            <p:cNvGrpSpPr>
              <a:grpSpLocks/>
            </p:cNvGrpSpPr>
            <p:nvPr/>
          </p:nvGrpSpPr>
          <p:grpSpPr bwMode="auto">
            <a:xfrm>
              <a:off x="4520" y="2400"/>
              <a:ext cx="1240" cy="1200"/>
              <a:chOff x="4520" y="2400"/>
              <a:chExt cx="1240" cy="1200"/>
            </a:xfrm>
          </p:grpSpPr>
          <p:sp>
            <p:nvSpPr>
              <p:cNvPr id="47156" name="AutoShape 52"/>
              <p:cNvSpPr>
                <a:spLocks noChangeArrowheads="1"/>
              </p:cNvSpPr>
              <p:nvPr/>
            </p:nvSpPr>
            <p:spPr bwMode="auto">
              <a:xfrm>
                <a:off x="4680" y="2592"/>
                <a:ext cx="840" cy="768"/>
              </a:xfrm>
              <a:prstGeom prst="triangle">
                <a:avLst>
                  <a:gd name="adj" fmla="val 52380"/>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7" name="Line 53"/>
              <p:cNvSpPr>
                <a:spLocks noChangeShapeType="1"/>
              </p:cNvSpPr>
              <p:nvPr/>
            </p:nvSpPr>
            <p:spPr bwMode="auto">
              <a:xfrm>
                <a:off x="5120" y="2640"/>
                <a:ext cx="0" cy="48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8" name="Line 54"/>
              <p:cNvSpPr>
                <a:spLocks noChangeShapeType="1"/>
              </p:cNvSpPr>
              <p:nvPr/>
            </p:nvSpPr>
            <p:spPr bwMode="auto">
              <a:xfrm flipV="1">
                <a:off x="4680" y="3120"/>
                <a:ext cx="440" cy="24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9" name="Line 55"/>
              <p:cNvSpPr>
                <a:spLocks noChangeShapeType="1"/>
              </p:cNvSpPr>
              <p:nvPr/>
            </p:nvSpPr>
            <p:spPr bwMode="auto">
              <a:xfrm>
                <a:off x="5120" y="3120"/>
                <a:ext cx="400" cy="24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60" name="Text Box 56"/>
              <p:cNvSpPr txBox="1">
                <a:spLocks noChangeArrowheads="1"/>
              </p:cNvSpPr>
              <p:nvPr/>
            </p:nvSpPr>
            <p:spPr bwMode="auto">
              <a:xfrm>
                <a:off x="5040" y="2400"/>
                <a:ext cx="2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FF3300"/>
                    </a:solidFill>
                  </a:rPr>
                  <a:t>1</a:t>
                </a:r>
              </a:p>
            </p:txBody>
          </p:sp>
          <p:sp>
            <p:nvSpPr>
              <p:cNvPr id="47161" name="Text Box 57"/>
              <p:cNvSpPr txBox="1">
                <a:spLocks noChangeArrowheads="1"/>
              </p:cNvSpPr>
              <p:nvPr/>
            </p:nvSpPr>
            <p:spPr bwMode="auto">
              <a:xfrm>
                <a:off x="5120" y="2928"/>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FF3300"/>
                    </a:solidFill>
                  </a:rPr>
                  <a:t>2</a:t>
                </a:r>
              </a:p>
            </p:txBody>
          </p:sp>
          <p:sp>
            <p:nvSpPr>
              <p:cNvPr id="47162" name="Text Box 58"/>
              <p:cNvSpPr txBox="1">
                <a:spLocks noChangeArrowheads="1"/>
              </p:cNvSpPr>
              <p:nvPr/>
            </p:nvSpPr>
            <p:spPr bwMode="auto">
              <a:xfrm>
                <a:off x="5520" y="3264"/>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FF3300"/>
                    </a:solidFill>
                  </a:rPr>
                  <a:t>3</a:t>
                </a:r>
              </a:p>
            </p:txBody>
          </p:sp>
          <p:sp>
            <p:nvSpPr>
              <p:cNvPr id="47163" name="Text Box 59"/>
              <p:cNvSpPr txBox="1">
                <a:spLocks noChangeArrowheads="1"/>
              </p:cNvSpPr>
              <p:nvPr/>
            </p:nvSpPr>
            <p:spPr bwMode="auto">
              <a:xfrm>
                <a:off x="4520" y="3273"/>
                <a:ext cx="3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FF3300"/>
                    </a:solidFill>
                  </a:rPr>
                  <a:t>4</a:t>
                </a:r>
              </a:p>
            </p:txBody>
          </p:sp>
          <p:sp>
            <p:nvSpPr>
              <p:cNvPr id="47164" name="Line 60"/>
              <p:cNvSpPr>
                <a:spLocks noChangeShapeType="1"/>
              </p:cNvSpPr>
              <p:nvPr/>
            </p:nvSpPr>
            <p:spPr bwMode="auto">
              <a:xfrm>
                <a:off x="5120" y="2736"/>
                <a:ext cx="0" cy="19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65" name="Line 61"/>
              <p:cNvSpPr>
                <a:spLocks noChangeShapeType="1"/>
              </p:cNvSpPr>
              <p:nvPr/>
            </p:nvSpPr>
            <p:spPr bwMode="auto">
              <a:xfrm flipV="1">
                <a:off x="4840" y="2880"/>
                <a:ext cx="120" cy="19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66" name="Line 62"/>
              <p:cNvSpPr>
                <a:spLocks noChangeShapeType="1"/>
              </p:cNvSpPr>
              <p:nvPr/>
            </p:nvSpPr>
            <p:spPr bwMode="auto">
              <a:xfrm>
                <a:off x="5280" y="2880"/>
                <a:ext cx="120" cy="24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67" name="Line 63"/>
              <p:cNvSpPr>
                <a:spLocks noChangeShapeType="1"/>
              </p:cNvSpPr>
              <p:nvPr/>
            </p:nvSpPr>
            <p:spPr bwMode="auto">
              <a:xfrm flipH="1">
                <a:off x="5000" y="3360"/>
                <a:ext cx="200"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68" name="Line 64"/>
              <p:cNvSpPr>
                <a:spLocks noChangeShapeType="1"/>
              </p:cNvSpPr>
              <p:nvPr/>
            </p:nvSpPr>
            <p:spPr bwMode="auto">
              <a:xfrm flipH="1">
                <a:off x="4840" y="3168"/>
                <a:ext cx="200" cy="96"/>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69" name="Line 65"/>
              <p:cNvSpPr>
                <a:spLocks noChangeShapeType="1"/>
              </p:cNvSpPr>
              <p:nvPr/>
            </p:nvSpPr>
            <p:spPr bwMode="auto">
              <a:xfrm>
                <a:off x="5120" y="3120"/>
                <a:ext cx="240" cy="14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70" name="Text Box 66"/>
              <p:cNvSpPr txBox="1">
                <a:spLocks noChangeArrowheads="1"/>
              </p:cNvSpPr>
              <p:nvPr/>
            </p:nvSpPr>
            <p:spPr bwMode="auto">
              <a:xfrm>
                <a:off x="5040" y="3408"/>
                <a:ext cx="2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rgbClr val="FF3300"/>
                    </a:solidFill>
                  </a:rPr>
                  <a:t>(4)</a:t>
                </a:r>
              </a:p>
            </p:txBody>
          </p:sp>
        </p:grpSp>
      </p:grpSp>
      <p:sp>
        <p:nvSpPr>
          <p:cNvPr id="47171" name="Text Box 67"/>
          <p:cNvSpPr txBox="1">
            <a:spLocks noChangeArrowheads="1"/>
          </p:cNvSpPr>
          <p:nvPr/>
        </p:nvSpPr>
        <p:spPr bwMode="auto">
          <a:xfrm>
            <a:off x="623197" y="1822036"/>
            <a:ext cx="2512803" cy="5355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zh-CN" altLang="en-US" sz="2400" dirty="0">
                <a:latin typeface="+mn-ea"/>
                <a:cs typeface="Times New Roman" panose="02020603050405020304" pitchFamily="18" charset="0"/>
              </a:rPr>
              <a:t>竞赛图的</a:t>
            </a:r>
            <a:r>
              <a:rPr lang="en-US" altLang="zh-CN" sz="2400" dirty="0">
                <a:latin typeface="+mn-ea"/>
                <a:cs typeface="Times New Roman" panose="02020603050405020304" pitchFamily="18" charset="0"/>
              </a:rPr>
              <a:t>3</a:t>
            </a:r>
            <a:r>
              <a:rPr lang="zh-CN" altLang="en-US" sz="2400" dirty="0">
                <a:latin typeface="+mn-ea"/>
                <a:cs typeface="Times New Roman" panose="02020603050405020304" pitchFamily="18" charset="0"/>
              </a:rPr>
              <a:t>种形式</a:t>
            </a:r>
          </a:p>
        </p:txBody>
      </p:sp>
      <p:sp>
        <p:nvSpPr>
          <p:cNvPr id="47172" name="Text Box 68"/>
          <p:cNvSpPr txBox="1">
            <a:spLocks noChangeArrowheads="1"/>
          </p:cNvSpPr>
          <p:nvPr/>
        </p:nvSpPr>
        <p:spPr bwMode="auto">
          <a:xfrm>
            <a:off x="607801" y="2736004"/>
            <a:ext cx="5175250" cy="461665"/>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zh-CN" sz="2400" dirty="0">
                <a:latin typeface="+mn-ea"/>
                <a:cs typeface="Times New Roman" panose="02020603050405020304" pitchFamily="18" charset="0"/>
              </a:rPr>
              <a:t> </a:t>
            </a:r>
            <a:r>
              <a:rPr lang="zh-CN" altLang="en-US" sz="2400" dirty="0">
                <a:latin typeface="+mn-ea"/>
                <a:cs typeface="Times New Roman" panose="02020603050405020304" pitchFamily="18" charset="0"/>
              </a:rPr>
              <a:t>具有唯一的</a:t>
            </a:r>
            <a:r>
              <a:rPr lang="zh-CN" altLang="en-US" sz="2400" dirty="0">
                <a:solidFill>
                  <a:srgbClr val="FF0000"/>
                </a:solidFill>
                <a:latin typeface="+mn-ea"/>
                <a:cs typeface="Times New Roman" panose="02020603050405020304" pitchFamily="18" charset="0"/>
              </a:rPr>
              <a:t>完全路径</a:t>
            </a:r>
            <a:r>
              <a:rPr lang="zh-CN" altLang="en-US" sz="2400" dirty="0">
                <a:latin typeface="+mn-ea"/>
                <a:cs typeface="Times New Roman" panose="02020603050405020304" pitchFamily="18" charset="0"/>
              </a:rPr>
              <a:t>，如</a:t>
            </a:r>
            <a:r>
              <a:rPr lang="en-US" altLang="zh-CN" sz="2400" dirty="0">
                <a:latin typeface="+mn-ea"/>
                <a:cs typeface="Times New Roman" panose="02020603050405020304" pitchFamily="18" charset="0"/>
              </a:rPr>
              <a:t>(1)</a:t>
            </a:r>
            <a:r>
              <a:rPr lang="zh-CN" altLang="en-US" sz="2400" dirty="0">
                <a:latin typeface="+mn-ea"/>
                <a:cs typeface="Times New Roman" panose="02020603050405020304" pitchFamily="18" charset="0"/>
              </a:rPr>
              <a:t>； </a:t>
            </a:r>
          </a:p>
        </p:txBody>
      </p:sp>
      <p:sp>
        <p:nvSpPr>
          <p:cNvPr id="47173" name="Text Box 69"/>
          <p:cNvSpPr txBox="1">
            <a:spLocks noChangeArrowheads="1"/>
          </p:cNvSpPr>
          <p:nvPr/>
        </p:nvSpPr>
        <p:spPr bwMode="auto">
          <a:xfrm>
            <a:off x="623197" y="3195184"/>
            <a:ext cx="9167813" cy="53553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
              </a:spcBef>
              <a:buFontTx/>
              <a:buChar char="•"/>
            </a:pPr>
            <a:r>
              <a:rPr lang="en-US" altLang="zh-CN" sz="2400" dirty="0">
                <a:latin typeface="+mn-ea"/>
                <a:cs typeface="Times New Roman" panose="02020603050405020304" pitchFamily="18" charset="0"/>
              </a:rPr>
              <a:t> </a:t>
            </a:r>
            <a:r>
              <a:rPr lang="zh-CN" altLang="en-US" sz="2400" dirty="0">
                <a:solidFill>
                  <a:srgbClr val="FF0000"/>
                </a:solidFill>
                <a:latin typeface="+mn-ea"/>
                <a:cs typeface="Times New Roman" panose="02020603050405020304" pitchFamily="18" charset="0"/>
              </a:rPr>
              <a:t>双向连通图</a:t>
            </a:r>
            <a:r>
              <a:rPr lang="en-US" altLang="zh-CN" sz="2400" dirty="0">
                <a:latin typeface="+mn-ea"/>
                <a:cs typeface="Times New Roman" panose="02020603050405020304" pitchFamily="18" charset="0"/>
              </a:rPr>
              <a:t>——</a:t>
            </a:r>
            <a:r>
              <a:rPr lang="zh-CN" altLang="en-US" sz="2400" dirty="0">
                <a:latin typeface="+mn-ea"/>
                <a:cs typeface="Times New Roman" panose="02020603050405020304" pitchFamily="18" charset="0"/>
              </a:rPr>
              <a:t>任一对顶点存在两</a:t>
            </a:r>
            <a:r>
              <a:rPr lang="zh-CN" altLang="en-US" sz="2400" dirty="0" smtClean="0">
                <a:latin typeface="+mn-ea"/>
                <a:cs typeface="Times New Roman" panose="02020603050405020304" pitchFamily="18" charset="0"/>
              </a:rPr>
              <a:t>条有</a:t>
            </a:r>
            <a:r>
              <a:rPr lang="zh-CN" altLang="en-US" sz="2400" dirty="0">
                <a:latin typeface="+mn-ea"/>
                <a:cs typeface="Times New Roman" panose="02020603050405020304" pitchFamily="18" charset="0"/>
              </a:rPr>
              <a:t>向路径相互连通，如</a:t>
            </a:r>
            <a:r>
              <a:rPr lang="en-US" altLang="zh-CN" sz="2400" dirty="0">
                <a:latin typeface="+mn-ea"/>
                <a:cs typeface="Times New Roman" panose="02020603050405020304" pitchFamily="18" charset="0"/>
              </a:rPr>
              <a:t>(4)</a:t>
            </a:r>
            <a:r>
              <a:rPr lang="zh-CN" altLang="en-US" sz="2400" dirty="0">
                <a:latin typeface="+mn-ea"/>
                <a:cs typeface="Times New Roman" panose="02020603050405020304" pitchFamily="18" charset="0"/>
              </a:rPr>
              <a:t>； </a:t>
            </a:r>
          </a:p>
        </p:txBody>
      </p:sp>
      <p:sp>
        <p:nvSpPr>
          <p:cNvPr id="47174" name="Text Box 70"/>
          <p:cNvSpPr txBox="1">
            <a:spLocks noChangeArrowheads="1"/>
          </p:cNvSpPr>
          <p:nvPr/>
        </p:nvSpPr>
        <p:spPr bwMode="auto">
          <a:xfrm>
            <a:off x="607801" y="3698133"/>
            <a:ext cx="2949576" cy="5355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buFontTx/>
              <a:buChar char="•"/>
            </a:pPr>
            <a:r>
              <a:rPr lang="en-US" altLang="zh-CN" sz="2400" dirty="0">
                <a:latin typeface="+mn-ea"/>
                <a:cs typeface="Times New Roman" panose="02020603050405020304" pitchFamily="18" charset="0"/>
              </a:rPr>
              <a:t> </a:t>
            </a:r>
            <a:r>
              <a:rPr lang="zh-CN" altLang="en-US" sz="2400" dirty="0">
                <a:latin typeface="+mn-ea"/>
                <a:cs typeface="Times New Roman" panose="02020603050405020304" pitchFamily="18" charset="0"/>
              </a:rPr>
              <a:t>其他，如</a:t>
            </a:r>
            <a:r>
              <a:rPr lang="en-US" altLang="zh-CN" sz="2400" dirty="0">
                <a:latin typeface="+mn-ea"/>
                <a:cs typeface="Times New Roman" panose="02020603050405020304" pitchFamily="18" charset="0"/>
              </a:rPr>
              <a:t>(2</a:t>
            </a:r>
            <a:r>
              <a:rPr lang="en-US" altLang="zh-CN" sz="2400" dirty="0" smtClean="0">
                <a:latin typeface="+mn-ea"/>
                <a:cs typeface="Times New Roman" panose="02020603050405020304" pitchFamily="18" charset="0"/>
              </a:rPr>
              <a:t>)</a:t>
            </a:r>
            <a:r>
              <a:rPr lang="zh-CN" altLang="en-US" sz="2400" dirty="0" smtClean="0">
                <a:latin typeface="+mn-ea"/>
                <a:cs typeface="Times New Roman" panose="02020603050405020304" pitchFamily="18" charset="0"/>
              </a:rPr>
              <a:t>， </a:t>
            </a:r>
            <a:r>
              <a:rPr lang="en-US" altLang="zh-CN" sz="2400" dirty="0">
                <a:latin typeface="+mn-ea"/>
                <a:cs typeface="Times New Roman" panose="02020603050405020304" pitchFamily="18" charset="0"/>
              </a:rPr>
              <a:t>(3) .</a:t>
            </a:r>
          </a:p>
        </p:txBody>
      </p:sp>
      <p:sp>
        <p:nvSpPr>
          <p:cNvPr id="47175" name="Text Box 71"/>
          <p:cNvSpPr txBox="1">
            <a:spLocks noChangeArrowheads="1"/>
          </p:cNvSpPr>
          <p:nvPr/>
        </p:nvSpPr>
        <p:spPr bwMode="auto">
          <a:xfrm>
            <a:off x="623197" y="4271287"/>
            <a:ext cx="2039816" cy="535531"/>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zh-CN" altLang="en-US" sz="2400" dirty="0">
                <a:latin typeface="+mn-ea"/>
                <a:cs typeface="Times New Roman" panose="02020603050405020304" pitchFamily="18" charset="0"/>
              </a:rPr>
              <a:t>竞赛图的性质</a:t>
            </a:r>
          </a:p>
        </p:txBody>
      </p:sp>
      <p:sp>
        <p:nvSpPr>
          <p:cNvPr id="47176" name="Text Box 72"/>
          <p:cNvSpPr txBox="1">
            <a:spLocks noChangeArrowheads="1"/>
          </p:cNvSpPr>
          <p:nvPr/>
        </p:nvSpPr>
        <p:spPr bwMode="auto">
          <a:xfrm>
            <a:off x="647210" y="4885464"/>
            <a:ext cx="3352800" cy="46166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zh-CN" sz="2400" dirty="0">
                <a:latin typeface="+mn-ea"/>
                <a:cs typeface="Times New Roman" panose="02020603050405020304" pitchFamily="18" charset="0"/>
              </a:rPr>
              <a:t> </a:t>
            </a:r>
            <a:r>
              <a:rPr lang="zh-CN" altLang="en-US" sz="2400" dirty="0">
                <a:latin typeface="+mn-ea"/>
                <a:cs typeface="Times New Roman" panose="02020603050405020304" pitchFamily="18" charset="0"/>
              </a:rPr>
              <a:t>必存在完全路径； </a:t>
            </a:r>
          </a:p>
        </p:txBody>
      </p:sp>
      <p:sp>
        <p:nvSpPr>
          <p:cNvPr id="47177" name="Text Box 73"/>
          <p:cNvSpPr txBox="1">
            <a:spLocks noChangeArrowheads="1"/>
          </p:cNvSpPr>
          <p:nvPr/>
        </p:nvSpPr>
        <p:spPr bwMode="auto">
          <a:xfrm>
            <a:off x="623197" y="5425775"/>
            <a:ext cx="11243906" cy="535531"/>
          </a:xfrm>
          <a:prstGeom prst="rect">
            <a:avLst/>
          </a:prstGeom>
          <a:noFill/>
          <a:ln>
            <a:noFill/>
          </a:ln>
          <a:effectLst/>
          <a:extLst>
            <a:ext uri="{909E8E84-426E-40DD-AFC4-6F175D3DCCD1}">
              <a14:hiddenFill xmlns:a14="http://schemas.microsoft.com/office/drawing/2010/main">
                <a:solidFill>
                  <a:srgbClr val="00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
              </a:spcBef>
              <a:buFontTx/>
              <a:buChar char="•"/>
            </a:pPr>
            <a:r>
              <a:rPr lang="en-US" altLang="zh-CN" sz="2400" dirty="0">
                <a:latin typeface="+mn-ea"/>
                <a:cs typeface="Times New Roman" panose="02020603050405020304" pitchFamily="18" charset="0"/>
              </a:rPr>
              <a:t> </a:t>
            </a:r>
            <a:r>
              <a:rPr lang="zh-CN" altLang="en-US" sz="2400" dirty="0">
                <a:latin typeface="+mn-ea"/>
                <a:cs typeface="Times New Roman" panose="02020603050405020304" pitchFamily="18" charset="0"/>
              </a:rPr>
              <a:t>若存在唯一的完全路径，则由它确定的</a:t>
            </a:r>
            <a:r>
              <a:rPr lang="zh-CN" altLang="en-US" sz="2400" dirty="0" smtClean="0">
                <a:latin typeface="+mn-ea"/>
                <a:cs typeface="Times New Roman" panose="02020603050405020304" pitchFamily="18" charset="0"/>
              </a:rPr>
              <a:t>顶点</a:t>
            </a:r>
            <a:r>
              <a:rPr lang="zh-CN" altLang="en-US" sz="2400" dirty="0">
                <a:latin typeface="+mn-ea"/>
                <a:cs typeface="Times New Roman" panose="02020603050405020304" pitchFamily="18" charset="0"/>
              </a:rPr>
              <a:t>顺序与按得分排列的顺序一致，如</a:t>
            </a:r>
            <a:r>
              <a:rPr lang="en-US" altLang="zh-CN" sz="2400" dirty="0">
                <a:latin typeface="+mn-ea"/>
                <a:cs typeface="Times New Roman" panose="02020603050405020304" pitchFamily="18" charset="0"/>
              </a:rPr>
              <a:t>(1) .</a:t>
            </a:r>
          </a:p>
        </p:txBody>
      </p:sp>
      <p:sp>
        <p:nvSpPr>
          <p:cNvPr id="2" name="文本占位符 1"/>
          <p:cNvSpPr>
            <a:spLocks noGrp="1"/>
          </p:cNvSpPr>
          <p:nvPr>
            <p:ph type="body" sz="quarter" idx="10"/>
          </p:nvPr>
        </p:nvSpPr>
        <p:spPr/>
        <p:txBody>
          <a:bodyPr/>
          <a:lstStyle/>
          <a:p>
            <a:endParaRPr lang="zh-CN" altLang="en-US" dirty="0"/>
          </a:p>
        </p:txBody>
      </p:sp>
    </p:spTree>
    <p:extLst>
      <p:ext uri="{BB962C8B-B14F-4D97-AF65-F5344CB8AC3E}">
        <p14:creationId xmlns:p14="http://schemas.microsoft.com/office/powerpoint/2010/main" val="2712818822"/>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1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47172"/>
                                        </p:tgtEl>
                                        <p:attrNameLst>
                                          <p:attrName>style.visibility</p:attrName>
                                        </p:attrNameLst>
                                      </p:cBhvr>
                                      <p:to>
                                        <p:strVal val="visible"/>
                                      </p:to>
                                    </p:set>
                                    <p:animEffect transition="in" filter="checkerboard(across)">
                                      <p:cBhvr>
                                        <p:cTn id="11" dur="1000"/>
                                        <p:tgtEl>
                                          <p:spTgt spid="4717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47173"/>
                                        </p:tgtEl>
                                        <p:attrNameLst>
                                          <p:attrName>style.visibility</p:attrName>
                                        </p:attrNameLst>
                                      </p:cBhvr>
                                      <p:to>
                                        <p:strVal val="visible"/>
                                      </p:to>
                                    </p:set>
                                    <p:animEffect transition="in" filter="checkerboard(across)">
                                      <p:cBhvr>
                                        <p:cTn id="16" dur="1000"/>
                                        <p:tgtEl>
                                          <p:spTgt spid="4717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47174"/>
                                        </p:tgtEl>
                                        <p:attrNameLst>
                                          <p:attrName>style.visibility</p:attrName>
                                        </p:attrNameLst>
                                      </p:cBhvr>
                                      <p:to>
                                        <p:strVal val="visible"/>
                                      </p:to>
                                    </p:set>
                                    <p:animEffect transition="in" filter="checkerboard(across)">
                                      <p:cBhvr>
                                        <p:cTn id="21" dur="1000"/>
                                        <p:tgtEl>
                                          <p:spTgt spid="4717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4717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47176"/>
                                        </p:tgtEl>
                                        <p:attrNameLst>
                                          <p:attrName>style.visibility</p:attrName>
                                        </p:attrNameLst>
                                      </p:cBhvr>
                                      <p:to>
                                        <p:strVal val="visible"/>
                                      </p:to>
                                    </p:set>
                                    <p:animEffect transition="in" filter="strips(downRight)">
                                      <p:cBhvr>
                                        <p:cTn id="30" dur="1000"/>
                                        <p:tgtEl>
                                          <p:spTgt spid="4717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47177"/>
                                        </p:tgtEl>
                                        <p:attrNameLst>
                                          <p:attrName>style.visibility</p:attrName>
                                        </p:attrNameLst>
                                      </p:cBhvr>
                                      <p:to>
                                        <p:strVal val="visible"/>
                                      </p:to>
                                    </p:set>
                                    <p:animEffect transition="in" filter="strips(downRight)">
                                      <p:cBhvr>
                                        <p:cTn id="35" dur="1000"/>
                                        <p:tgtEl>
                                          <p:spTgt spid="4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71" grpId="0" animBg="1" autoUpdateAnimBg="0"/>
      <p:bldP spid="47172" grpId="0" animBg="1" autoUpdateAnimBg="0"/>
      <p:bldP spid="47173" grpId="0" animBg="1" autoUpdateAnimBg="0"/>
      <p:bldP spid="47174" grpId="0" animBg="1" autoUpdateAnimBg="0"/>
      <p:bldP spid="47175" grpId="0" animBg="1" autoUpdateAnimBg="0"/>
      <p:bldP spid="47176" grpId="0" animBg="1" autoUpdateAnimBg="0"/>
      <p:bldP spid="47177"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extLst>
              <p:ext uri="{D42A27DB-BD31-4B8C-83A1-F6EECF244321}">
                <p14:modId xmlns:p14="http://schemas.microsoft.com/office/powerpoint/2010/main" val="3265062572"/>
              </p:ext>
            </p:extLst>
          </p:nvPr>
        </p:nvGraphicFramePr>
        <p:xfrm>
          <a:off x="5822235" y="3245516"/>
          <a:ext cx="3719512" cy="511175"/>
        </p:xfrm>
        <a:graphic>
          <a:graphicData uri="http://schemas.openxmlformats.org/presentationml/2006/ole">
            <mc:AlternateContent xmlns:mc="http://schemas.openxmlformats.org/markup-compatibility/2006">
              <mc:Choice xmlns:v="urn:schemas-microsoft-com:vml" Requires="v">
                <p:oleObj spid="_x0000_s25029" name="Equation" r:id="rId3" imgW="1485720" imgH="228600" progId="Equation.DSMT4">
                  <p:embed/>
                </p:oleObj>
              </mc:Choice>
              <mc:Fallback>
                <p:oleObj name="Equation" r:id="rId3" imgW="1485720" imgH="228600" progId="Equation.DSMT4">
                  <p:embed/>
                  <p:pic>
                    <p:nvPicPr>
                      <p:cNvPr id="0" name=""/>
                      <p:cNvPicPr>
                        <a:picLocks noChangeAspect="1" noChangeArrowheads="1"/>
                      </p:cNvPicPr>
                      <p:nvPr/>
                    </p:nvPicPr>
                    <p:blipFill>
                      <a:blip r:embed="rId4"/>
                      <a:srcRect/>
                      <a:stretch>
                        <a:fillRect/>
                      </a:stretch>
                    </p:blipFill>
                    <p:spPr bwMode="auto">
                      <a:xfrm>
                        <a:off x="5822235" y="3245516"/>
                        <a:ext cx="3719512" cy="511175"/>
                      </a:xfrm>
                      <a:prstGeom prst="rect">
                        <a:avLst/>
                      </a:prstGeom>
                      <a:noFill/>
                      <a:ln>
                        <a:noFill/>
                      </a:ln>
                      <a:effectLst/>
                      <a:extLst/>
                    </p:spPr>
                  </p:pic>
                </p:oleObj>
              </mc:Fallback>
            </mc:AlternateContent>
          </a:graphicData>
        </a:graphic>
      </p:graphicFrame>
      <p:graphicFrame>
        <p:nvGraphicFramePr>
          <p:cNvPr id="48131" name="Object 3"/>
          <p:cNvGraphicFramePr>
            <a:graphicFrameLocks noChangeAspect="1"/>
          </p:cNvGraphicFramePr>
          <p:nvPr>
            <p:extLst>
              <p:ext uri="{D42A27DB-BD31-4B8C-83A1-F6EECF244321}">
                <p14:modId xmlns:p14="http://schemas.microsoft.com/office/powerpoint/2010/main" val="694134875"/>
              </p:ext>
            </p:extLst>
          </p:nvPr>
        </p:nvGraphicFramePr>
        <p:xfrm>
          <a:off x="589293" y="3812644"/>
          <a:ext cx="6183312" cy="528638"/>
        </p:xfrm>
        <a:graphic>
          <a:graphicData uri="http://schemas.openxmlformats.org/presentationml/2006/ole">
            <mc:AlternateContent xmlns:mc="http://schemas.openxmlformats.org/markup-compatibility/2006">
              <mc:Choice xmlns:v="urn:schemas-microsoft-com:vml" Requires="v">
                <p:oleObj spid="_x0000_s25030" name="Equation" r:id="rId5" imgW="2730240" imgH="266400" progId="Equation.DSMT4">
                  <p:embed/>
                </p:oleObj>
              </mc:Choice>
              <mc:Fallback>
                <p:oleObj name="Equation" r:id="rId5" imgW="2730240" imgH="266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293" y="3812644"/>
                        <a:ext cx="6183312" cy="5286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2" name="Object 4"/>
          <p:cNvGraphicFramePr>
            <a:graphicFrameLocks noChangeAspect="1"/>
          </p:cNvGraphicFramePr>
          <p:nvPr>
            <p:extLst>
              <p:ext uri="{D42A27DB-BD31-4B8C-83A1-F6EECF244321}">
                <p14:modId xmlns:p14="http://schemas.microsoft.com/office/powerpoint/2010/main" val="2290886380"/>
              </p:ext>
            </p:extLst>
          </p:nvPr>
        </p:nvGraphicFramePr>
        <p:xfrm>
          <a:off x="589293" y="4414058"/>
          <a:ext cx="6019800" cy="522288"/>
        </p:xfrm>
        <a:graphic>
          <a:graphicData uri="http://schemas.openxmlformats.org/presentationml/2006/ole">
            <mc:AlternateContent xmlns:mc="http://schemas.openxmlformats.org/markup-compatibility/2006">
              <mc:Choice xmlns:v="urn:schemas-microsoft-com:vml" Requires="v">
                <p:oleObj spid="_x0000_s25031" name="公式" r:id="rId7" imgW="2933640" imgH="266400" progId="Equation.3">
                  <p:embed/>
                </p:oleObj>
              </mc:Choice>
              <mc:Fallback>
                <p:oleObj name="公式" r:id="rId7" imgW="2933640" imgH="26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293" y="4414058"/>
                        <a:ext cx="6019800" cy="52228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3" name="Object 5"/>
          <p:cNvGraphicFramePr>
            <a:graphicFrameLocks noChangeAspect="1"/>
          </p:cNvGraphicFramePr>
          <p:nvPr>
            <p:extLst>
              <p:ext uri="{D42A27DB-BD31-4B8C-83A1-F6EECF244321}">
                <p14:modId xmlns:p14="http://schemas.microsoft.com/office/powerpoint/2010/main" val="337999471"/>
              </p:ext>
            </p:extLst>
          </p:nvPr>
        </p:nvGraphicFramePr>
        <p:xfrm>
          <a:off x="7423149" y="1286530"/>
          <a:ext cx="3213100" cy="1809750"/>
        </p:xfrm>
        <a:graphic>
          <a:graphicData uri="http://schemas.openxmlformats.org/presentationml/2006/ole">
            <mc:AlternateContent xmlns:mc="http://schemas.openxmlformats.org/markup-compatibility/2006">
              <mc:Choice xmlns:v="urn:schemas-microsoft-com:vml" Requires="v">
                <p:oleObj spid="_x0000_s25032" name="公式" r:id="rId9" imgW="2006280" imgH="1130040" progId="Equation.3">
                  <p:embed/>
                </p:oleObj>
              </mc:Choice>
              <mc:Fallback>
                <p:oleObj name="公式" r:id="rId9" imgW="2006280" imgH="1130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3149" y="1286530"/>
                        <a:ext cx="3213100" cy="180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4" name="Object 6"/>
          <p:cNvGraphicFramePr>
            <a:graphicFrameLocks noChangeAspect="1"/>
          </p:cNvGraphicFramePr>
          <p:nvPr>
            <p:extLst>
              <p:ext uri="{D42A27DB-BD31-4B8C-83A1-F6EECF244321}">
                <p14:modId xmlns:p14="http://schemas.microsoft.com/office/powerpoint/2010/main" val="486381550"/>
              </p:ext>
            </p:extLst>
          </p:nvPr>
        </p:nvGraphicFramePr>
        <p:xfrm>
          <a:off x="3919442" y="1333167"/>
          <a:ext cx="2667000" cy="1160463"/>
        </p:xfrm>
        <a:graphic>
          <a:graphicData uri="http://schemas.openxmlformats.org/presentationml/2006/ole">
            <mc:AlternateContent xmlns:mc="http://schemas.openxmlformats.org/markup-compatibility/2006">
              <mc:Choice xmlns:v="urn:schemas-microsoft-com:vml" Requires="v">
                <p:oleObj spid="_x0000_s25033" name="公式" r:id="rId11" imgW="1269720" imgH="609480" progId="Equation.3">
                  <p:embed/>
                </p:oleObj>
              </mc:Choice>
              <mc:Fallback>
                <p:oleObj name="公式" r:id="rId11" imgW="1269720" imgH="609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19442" y="1333167"/>
                        <a:ext cx="2667000" cy="1160463"/>
                      </a:xfrm>
                      <a:prstGeom prst="rect">
                        <a:avLst/>
                      </a:prstGeom>
                      <a:noFill/>
                      <a:ln>
                        <a:noFill/>
                      </a:ln>
                      <a:effectLst/>
                      <a:extLst/>
                    </p:spPr>
                  </p:pic>
                </p:oleObj>
              </mc:Fallback>
            </mc:AlternateContent>
          </a:graphicData>
        </a:graphic>
      </p:graphicFrame>
      <p:grpSp>
        <p:nvGrpSpPr>
          <p:cNvPr id="48135" name="Group 7"/>
          <p:cNvGrpSpPr>
            <a:grpSpLocks/>
          </p:cNvGrpSpPr>
          <p:nvPr/>
        </p:nvGrpSpPr>
        <p:grpSpPr bwMode="auto">
          <a:xfrm>
            <a:off x="981243" y="1002754"/>
            <a:ext cx="2458392" cy="2114808"/>
            <a:chOff x="4520" y="2400"/>
            <a:chExt cx="1240" cy="1228"/>
          </a:xfrm>
        </p:grpSpPr>
        <p:sp>
          <p:nvSpPr>
            <p:cNvPr id="48136" name="AutoShape 8"/>
            <p:cNvSpPr>
              <a:spLocks noChangeArrowheads="1"/>
            </p:cNvSpPr>
            <p:nvPr/>
          </p:nvSpPr>
          <p:spPr bwMode="auto">
            <a:xfrm>
              <a:off x="4680" y="2592"/>
              <a:ext cx="840" cy="768"/>
            </a:xfrm>
            <a:prstGeom prst="triangle">
              <a:avLst>
                <a:gd name="adj" fmla="val 52380"/>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137" name="Line 9"/>
            <p:cNvSpPr>
              <a:spLocks noChangeShapeType="1"/>
            </p:cNvSpPr>
            <p:nvPr/>
          </p:nvSpPr>
          <p:spPr bwMode="auto">
            <a:xfrm>
              <a:off x="5120" y="2640"/>
              <a:ext cx="0" cy="48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138" name="Line 10"/>
            <p:cNvSpPr>
              <a:spLocks noChangeShapeType="1"/>
            </p:cNvSpPr>
            <p:nvPr/>
          </p:nvSpPr>
          <p:spPr bwMode="auto">
            <a:xfrm flipV="1">
              <a:off x="4680" y="3120"/>
              <a:ext cx="440" cy="24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139" name="Line 11"/>
            <p:cNvSpPr>
              <a:spLocks noChangeShapeType="1"/>
            </p:cNvSpPr>
            <p:nvPr/>
          </p:nvSpPr>
          <p:spPr bwMode="auto">
            <a:xfrm>
              <a:off x="5120" y="3120"/>
              <a:ext cx="400" cy="24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140" name="Text Box 12"/>
            <p:cNvSpPr txBox="1">
              <a:spLocks noChangeArrowheads="1"/>
            </p:cNvSpPr>
            <p:nvPr/>
          </p:nvSpPr>
          <p:spPr bwMode="auto">
            <a:xfrm>
              <a:off x="5040" y="2400"/>
              <a:ext cx="28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FF3300"/>
                  </a:solidFill>
                  <a:latin typeface="Times New Roman" panose="02020603050405020304" pitchFamily="18" charset="0"/>
                  <a:cs typeface="Times New Roman" panose="02020603050405020304" pitchFamily="18" charset="0"/>
                </a:rPr>
                <a:t>1</a:t>
              </a:r>
            </a:p>
          </p:txBody>
        </p:sp>
        <p:sp>
          <p:nvSpPr>
            <p:cNvPr id="48141" name="Text Box 13"/>
            <p:cNvSpPr txBox="1">
              <a:spLocks noChangeArrowheads="1"/>
            </p:cNvSpPr>
            <p:nvPr/>
          </p:nvSpPr>
          <p:spPr bwMode="auto">
            <a:xfrm>
              <a:off x="5120" y="2928"/>
              <a:ext cx="200"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FF3300"/>
                  </a:solidFill>
                  <a:latin typeface="Times New Roman" panose="02020603050405020304" pitchFamily="18" charset="0"/>
                  <a:cs typeface="Times New Roman" panose="02020603050405020304" pitchFamily="18" charset="0"/>
                </a:rPr>
                <a:t>2</a:t>
              </a:r>
            </a:p>
          </p:txBody>
        </p:sp>
        <p:sp>
          <p:nvSpPr>
            <p:cNvPr id="48142" name="Text Box 14"/>
            <p:cNvSpPr txBox="1">
              <a:spLocks noChangeArrowheads="1"/>
            </p:cNvSpPr>
            <p:nvPr/>
          </p:nvSpPr>
          <p:spPr bwMode="auto">
            <a:xfrm>
              <a:off x="5520" y="3264"/>
              <a:ext cx="24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FF3300"/>
                  </a:solidFill>
                  <a:latin typeface="Times New Roman" panose="02020603050405020304" pitchFamily="18" charset="0"/>
                  <a:cs typeface="Times New Roman" panose="02020603050405020304" pitchFamily="18" charset="0"/>
                </a:rPr>
                <a:t>3</a:t>
              </a:r>
            </a:p>
          </p:txBody>
        </p:sp>
        <p:sp>
          <p:nvSpPr>
            <p:cNvPr id="48143" name="Text Box 15"/>
            <p:cNvSpPr txBox="1">
              <a:spLocks noChangeArrowheads="1"/>
            </p:cNvSpPr>
            <p:nvPr/>
          </p:nvSpPr>
          <p:spPr bwMode="auto">
            <a:xfrm>
              <a:off x="4520" y="3273"/>
              <a:ext cx="32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FF3300"/>
                  </a:solidFill>
                  <a:latin typeface="Times New Roman" panose="02020603050405020304" pitchFamily="18" charset="0"/>
                  <a:cs typeface="Times New Roman" panose="02020603050405020304" pitchFamily="18" charset="0"/>
                </a:rPr>
                <a:t>4</a:t>
              </a:r>
            </a:p>
          </p:txBody>
        </p:sp>
        <p:sp>
          <p:nvSpPr>
            <p:cNvPr id="48144" name="Line 16"/>
            <p:cNvSpPr>
              <a:spLocks noChangeShapeType="1"/>
            </p:cNvSpPr>
            <p:nvPr/>
          </p:nvSpPr>
          <p:spPr bwMode="auto">
            <a:xfrm>
              <a:off x="5120" y="2736"/>
              <a:ext cx="0" cy="19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145" name="Line 17"/>
            <p:cNvSpPr>
              <a:spLocks noChangeShapeType="1"/>
            </p:cNvSpPr>
            <p:nvPr/>
          </p:nvSpPr>
          <p:spPr bwMode="auto">
            <a:xfrm flipV="1">
              <a:off x="4840" y="2880"/>
              <a:ext cx="120" cy="19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146" name="Line 18"/>
            <p:cNvSpPr>
              <a:spLocks noChangeShapeType="1"/>
            </p:cNvSpPr>
            <p:nvPr/>
          </p:nvSpPr>
          <p:spPr bwMode="auto">
            <a:xfrm>
              <a:off x="5280" y="2880"/>
              <a:ext cx="120" cy="24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147" name="Line 19"/>
            <p:cNvSpPr>
              <a:spLocks noChangeShapeType="1"/>
            </p:cNvSpPr>
            <p:nvPr/>
          </p:nvSpPr>
          <p:spPr bwMode="auto">
            <a:xfrm flipH="1">
              <a:off x="5000" y="3360"/>
              <a:ext cx="200"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148" name="Line 20"/>
            <p:cNvSpPr>
              <a:spLocks noChangeShapeType="1"/>
            </p:cNvSpPr>
            <p:nvPr/>
          </p:nvSpPr>
          <p:spPr bwMode="auto">
            <a:xfrm flipH="1">
              <a:off x="4840" y="3168"/>
              <a:ext cx="200" cy="96"/>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149" name="Line 21"/>
            <p:cNvSpPr>
              <a:spLocks noChangeShapeType="1"/>
            </p:cNvSpPr>
            <p:nvPr/>
          </p:nvSpPr>
          <p:spPr bwMode="auto">
            <a:xfrm>
              <a:off x="5120" y="3120"/>
              <a:ext cx="240" cy="14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150" name="Text Box 22"/>
            <p:cNvSpPr txBox="1">
              <a:spLocks noChangeArrowheads="1"/>
            </p:cNvSpPr>
            <p:nvPr/>
          </p:nvSpPr>
          <p:spPr bwMode="auto">
            <a:xfrm>
              <a:off x="5040" y="3408"/>
              <a:ext cx="280"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rgbClr val="FF3300"/>
                  </a:solidFill>
                  <a:latin typeface="Times New Roman" panose="02020603050405020304" pitchFamily="18" charset="0"/>
                  <a:cs typeface="Times New Roman" panose="02020603050405020304" pitchFamily="18" charset="0"/>
                </a:rPr>
                <a:t>(4)</a:t>
              </a:r>
            </a:p>
          </p:txBody>
        </p:sp>
      </p:grpSp>
      <p:sp>
        <p:nvSpPr>
          <p:cNvPr id="48152" name="Text Box 24"/>
          <p:cNvSpPr txBox="1">
            <a:spLocks noChangeArrowheads="1"/>
          </p:cNvSpPr>
          <p:nvPr/>
        </p:nvSpPr>
        <p:spPr bwMode="auto">
          <a:xfrm>
            <a:off x="4719225" y="2522937"/>
            <a:ext cx="1424334" cy="461665"/>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邻接矩阵</a:t>
            </a:r>
          </a:p>
        </p:txBody>
      </p:sp>
      <p:graphicFrame>
        <p:nvGraphicFramePr>
          <p:cNvPr id="48154" name="Object 26"/>
          <p:cNvGraphicFramePr>
            <a:graphicFrameLocks noChangeAspect="1"/>
          </p:cNvGraphicFramePr>
          <p:nvPr>
            <p:extLst>
              <p:ext uri="{D42A27DB-BD31-4B8C-83A1-F6EECF244321}">
                <p14:modId xmlns:p14="http://schemas.microsoft.com/office/powerpoint/2010/main" val="3113020097"/>
              </p:ext>
            </p:extLst>
          </p:nvPr>
        </p:nvGraphicFramePr>
        <p:xfrm>
          <a:off x="2487999" y="3162720"/>
          <a:ext cx="2954741" cy="588114"/>
        </p:xfrm>
        <a:graphic>
          <a:graphicData uri="http://schemas.openxmlformats.org/presentationml/2006/ole">
            <mc:AlternateContent xmlns:mc="http://schemas.openxmlformats.org/markup-compatibility/2006">
              <mc:Choice xmlns:v="urn:schemas-microsoft-com:vml" Requires="v">
                <p:oleObj spid="_x0000_s25034" name="公式" r:id="rId13" imgW="1333440" imgH="266400" progId="Equation.3">
                  <p:embed/>
                </p:oleObj>
              </mc:Choice>
              <mc:Fallback>
                <p:oleObj name="公式" r:id="rId13" imgW="1333440" imgH="2664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87999" y="3162720"/>
                        <a:ext cx="2954741" cy="588114"/>
                      </a:xfrm>
                      <a:prstGeom prst="rect">
                        <a:avLst/>
                      </a:prstGeom>
                      <a:noFill/>
                      <a:ln>
                        <a:noFill/>
                      </a:ln>
                      <a:effectLst/>
                      <a:extLst/>
                    </p:spPr>
                  </p:pic>
                </p:oleObj>
              </mc:Fallback>
            </mc:AlternateContent>
          </a:graphicData>
        </a:graphic>
      </p:graphicFrame>
      <p:sp>
        <p:nvSpPr>
          <p:cNvPr id="48155" name="Text Box 27"/>
          <p:cNvSpPr txBox="1">
            <a:spLocks noChangeArrowheads="1"/>
          </p:cNvSpPr>
          <p:nvPr/>
        </p:nvSpPr>
        <p:spPr bwMode="auto">
          <a:xfrm>
            <a:off x="729375" y="3227406"/>
            <a:ext cx="1431053" cy="461963"/>
          </a:xfrm>
          <a:prstGeom prst="rect">
            <a:avLst/>
          </a:prstGeom>
          <a:solidFill>
            <a:srgbClr val="99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得分向量</a:t>
            </a:r>
          </a:p>
        </p:txBody>
      </p:sp>
      <p:graphicFrame>
        <p:nvGraphicFramePr>
          <p:cNvPr id="48156" name="Object 28"/>
          <p:cNvGraphicFramePr>
            <a:graphicFrameLocks noChangeAspect="1"/>
          </p:cNvGraphicFramePr>
          <p:nvPr>
            <p:extLst>
              <p:ext uri="{D42A27DB-BD31-4B8C-83A1-F6EECF244321}">
                <p14:modId xmlns:p14="http://schemas.microsoft.com/office/powerpoint/2010/main" val="4199447674"/>
              </p:ext>
            </p:extLst>
          </p:nvPr>
        </p:nvGraphicFramePr>
        <p:xfrm>
          <a:off x="529680" y="4976050"/>
          <a:ext cx="5521325" cy="527050"/>
        </p:xfrm>
        <a:graphic>
          <a:graphicData uri="http://schemas.openxmlformats.org/presentationml/2006/ole">
            <mc:AlternateContent xmlns:mc="http://schemas.openxmlformats.org/markup-compatibility/2006">
              <mc:Choice xmlns:v="urn:schemas-microsoft-com:vml" Requires="v">
                <p:oleObj spid="_x0000_s25035" name="Equation" r:id="rId15" imgW="2070000" imgH="228600" progId="Equation.DSMT4">
                  <p:embed/>
                </p:oleObj>
              </mc:Choice>
              <mc:Fallback>
                <p:oleObj name="Equation" r:id="rId15" imgW="2070000" imgH="228600" progId="Equation.DSMT4">
                  <p:embed/>
                  <p:pic>
                    <p:nvPicPr>
                      <p:cNvPr id="0" name=""/>
                      <p:cNvPicPr>
                        <a:picLocks noChangeAspect="1" noChangeArrowheads="1"/>
                      </p:cNvPicPr>
                      <p:nvPr/>
                    </p:nvPicPr>
                    <p:blipFill>
                      <a:blip r:embed="rId16"/>
                      <a:srcRect/>
                      <a:stretch>
                        <a:fillRect/>
                      </a:stretch>
                    </p:blipFill>
                    <p:spPr bwMode="auto">
                      <a:xfrm>
                        <a:off x="529680" y="4976050"/>
                        <a:ext cx="5521325" cy="5270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57" name="Object 29"/>
          <p:cNvGraphicFramePr>
            <a:graphicFrameLocks noChangeAspect="1"/>
          </p:cNvGraphicFramePr>
          <p:nvPr>
            <p:extLst>
              <p:ext uri="{D42A27DB-BD31-4B8C-83A1-F6EECF244321}">
                <p14:modId xmlns:p14="http://schemas.microsoft.com/office/powerpoint/2010/main" val="1323746997"/>
              </p:ext>
            </p:extLst>
          </p:nvPr>
        </p:nvGraphicFramePr>
        <p:xfrm>
          <a:off x="7581899" y="5503100"/>
          <a:ext cx="2895600" cy="547688"/>
        </p:xfrm>
        <a:graphic>
          <a:graphicData uri="http://schemas.openxmlformats.org/presentationml/2006/ole">
            <mc:AlternateContent xmlns:mc="http://schemas.openxmlformats.org/markup-compatibility/2006">
              <mc:Choice xmlns:v="urn:schemas-microsoft-com:vml" Requires="v">
                <p:oleObj spid="_x0000_s25036" name="公式" r:id="rId17" imgW="1396800" imgH="228600" progId="Equation.3">
                  <p:embed/>
                </p:oleObj>
              </mc:Choice>
              <mc:Fallback>
                <p:oleObj name="公式" r:id="rId17" imgW="13968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1899" y="5503100"/>
                        <a:ext cx="2895600" cy="54768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58" name="Object 30"/>
          <p:cNvGraphicFramePr>
            <a:graphicFrameLocks noChangeAspect="1"/>
          </p:cNvGraphicFramePr>
          <p:nvPr>
            <p:extLst>
              <p:ext uri="{D42A27DB-BD31-4B8C-83A1-F6EECF244321}">
                <p14:modId xmlns:p14="http://schemas.microsoft.com/office/powerpoint/2010/main" val="2418417940"/>
              </p:ext>
            </p:extLst>
          </p:nvPr>
        </p:nvGraphicFramePr>
        <p:xfrm>
          <a:off x="7810499" y="4786312"/>
          <a:ext cx="2438400" cy="533400"/>
        </p:xfrm>
        <a:graphic>
          <a:graphicData uri="http://schemas.openxmlformats.org/presentationml/2006/ole">
            <mc:AlternateContent xmlns:mc="http://schemas.openxmlformats.org/markup-compatibility/2006">
              <mc:Choice xmlns:v="urn:schemas-microsoft-com:vml" Requires="v">
                <p:oleObj spid="_x0000_s25037" name="公式" r:id="rId19" imgW="1193760" imgH="253800" progId="Equation.3">
                  <p:embed/>
                </p:oleObj>
              </mc:Choice>
              <mc:Fallback>
                <p:oleObj name="公式" r:id="rId19" imgW="1193760" imgH="253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10499" y="4786312"/>
                        <a:ext cx="2438400" cy="533400"/>
                      </a:xfrm>
                      <a:prstGeom prst="rect">
                        <a:avLst/>
                      </a:prstGeom>
                      <a:solidFill>
                        <a:srgbClr val="FF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59" name="Object 31"/>
          <p:cNvGraphicFramePr>
            <a:graphicFrameLocks noChangeAspect="1"/>
          </p:cNvGraphicFramePr>
          <p:nvPr>
            <p:extLst>
              <p:ext uri="{D42A27DB-BD31-4B8C-83A1-F6EECF244321}">
                <p14:modId xmlns:p14="http://schemas.microsoft.com/office/powerpoint/2010/main" val="2492869336"/>
              </p:ext>
            </p:extLst>
          </p:nvPr>
        </p:nvGraphicFramePr>
        <p:xfrm>
          <a:off x="584846" y="5585923"/>
          <a:ext cx="5310187" cy="533400"/>
        </p:xfrm>
        <a:graphic>
          <a:graphicData uri="http://schemas.openxmlformats.org/presentationml/2006/ole">
            <mc:AlternateContent xmlns:mc="http://schemas.openxmlformats.org/markup-compatibility/2006">
              <mc:Choice xmlns:v="urn:schemas-microsoft-com:vml" Requires="v">
                <p:oleObj spid="_x0000_s25038" name="Equation" r:id="rId21" imgW="2031840" imgH="228600" progId="Equation.DSMT4">
                  <p:embed/>
                </p:oleObj>
              </mc:Choice>
              <mc:Fallback>
                <p:oleObj name="Equation" r:id="rId21" imgW="2031840" imgH="228600" progId="Equation.DSMT4">
                  <p:embed/>
                  <p:pic>
                    <p:nvPicPr>
                      <p:cNvPr id="0" name=""/>
                      <p:cNvPicPr>
                        <a:picLocks noChangeAspect="1" noChangeArrowheads="1"/>
                      </p:cNvPicPr>
                      <p:nvPr/>
                    </p:nvPicPr>
                    <p:blipFill>
                      <a:blip r:embed="rId22"/>
                      <a:srcRect/>
                      <a:stretch>
                        <a:fillRect/>
                      </a:stretch>
                    </p:blipFill>
                    <p:spPr bwMode="auto">
                      <a:xfrm>
                        <a:off x="584846" y="5585923"/>
                        <a:ext cx="5310187" cy="533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60" name="Object 32"/>
          <p:cNvGraphicFramePr>
            <a:graphicFrameLocks noChangeAspect="1"/>
          </p:cNvGraphicFramePr>
          <p:nvPr>
            <p:extLst>
              <p:ext uri="{D42A27DB-BD31-4B8C-83A1-F6EECF244321}">
                <p14:modId xmlns:p14="http://schemas.microsoft.com/office/powerpoint/2010/main" val="4186114611"/>
              </p:ext>
            </p:extLst>
          </p:nvPr>
        </p:nvGraphicFramePr>
        <p:xfrm>
          <a:off x="6609093" y="3800475"/>
          <a:ext cx="5410200" cy="895350"/>
        </p:xfrm>
        <a:graphic>
          <a:graphicData uri="http://schemas.openxmlformats.org/presentationml/2006/ole">
            <mc:AlternateContent xmlns:mc="http://schemas.openxmlformats.org/markup-compatibility/2006">
              <mc:Choice xmlns:v="urn:schemas-microsoft-com:vml" Requires="v">
                <p:oleObj spid="_x0000_s25039" name="Equation" r:id="rId23" imgW="2273040" imgH="406080" progId="Equation.3">
                  <p:embed/>
                </p:oleObj>
              </mc:Choice>
              <mc:Fallback>
                <p:oleObj name="Equation" r:id="rId23" imgW="2273040" imgH="4060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09093" y="3800475"/>
                        <a:ext cx="5410200" cy="895350"/>
                      </a:xfrm>
                      <a:prstGeom prst="rect">
                        <a:avLst/>
                      </a:prstGeom>
                      <a:noFill/>
                      <a:ln>
                        <a:noFill/>
                      </a:ln>
                      <a:effectLst/>
                      <a:extLst>
                        <a:ext uri="{909E8E84-426E-40DD-AFC4-6F175D3DCCD1}">
                          <a14:hiddenFill xmlns:a14="http://schemas.microsoft.com/office/drawing/2010/main">
                            <a:solidFill>
                              <a:srgbClr val="33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本占位符 1"/>
          <p:cNvSpPr>
            <a:spLocks noGrp="1"/>
          </p:cNvSpPr>
          <p:nvPr>
            <p:ph type="body" sz="quarter" idx="10"/>
          </p:nvPr>
        </p:nvSpPr>
        <p:spPr>
          <a:xfrm>
            <a:off x="1621701" y="655901"/>
            <a:ext cx="3188423" cy="332399"/>
          </a:xfrm>
        </p:spPr>
        <p:txBody>
          <a:bodyPr/>
          <a:lstStyle/>
          <a:p>
            <a:r>
              <a:rPr lang="zh-CN" altLang="en-US" sz="2400" dirty="0" smtClean="0"/>
              <a:t>双向竞赛图的排序</a:t>
            </a:r>
            <a:endParaRPr lang="zh-CN" altLang="en-US" sz="2400" dirty="0"/>
          </a:p>
        </p:txBody>
      </p:sp>
      <p:cxnSp>
        <p:nvCxnSpPr>
          <p:cNvPr id="4" name="直接连接符 3"/>
          <p:cNvCxnSpPr/>
          <p:nvPr/>
        </p:nvCxnSpPr>
        <p:spPr>
          <a:xfrm>
            <a:off x="6495393" y="3812644"/>
            <a:ext cx="0" cy="2441011"/>
          </a:xfrm>
          <a:prstGeom prst="line">
            <a:avLst/>
          </a:prstGeom>
          <a:ln w="28575">
            <a:prstDash val="dash"/>
          </a:ln>
        </p:spPr>
        <p:style>
          <a:lnRef idx="3">
            <a:schemeClr val="accent3"/>
          </a:lnRef>
          <a:fillRef idx="0">
            <a:schemeClr val="accent3"/>
          </a:fillRef>
          <a:effectRef idx="2">
            <a:schemeClr val="accent3"/>
          </a:effectRef>
          <a:fontRef idx="minor">
            <a:schemeClr val="tx1"/>
          </a:fontRef>
        </p:style>
      </p:cxnSp>
      <p:cxnSp>
        <p:nvCxnSpPr>
          <p:cNvPr id="36" name="直接连接符 35"/>
          <p:cNvCxnSpPr/>
          <p:nvPr/>
        </p:nvCxnSpPr>
        <p:spPr>
          <a:xfrm>
            <a:off x="584846" y="3812644"/>
            <a:ext cx="11123678" cy="0"/>
          </a:xfrm>
          <a:prstGeom prst="line">
            <a:avLst/>
          </a:prstGeom>
          <a:ln w="28575">
            <a:prstDash val="dash"/>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20747102"/>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471005" y="1290695"/>
            <a:ext cx="5857370" cy="1656184"/>
          </a:xfrm>
          <a:prstGeom prst="rect">
            <a:avLst/>
          </a:prstGeom>
        </p:spPr>
      </p:pic>
      <p:sp>
        <p:nvSpPr>
          <p:cNvPr id="2" name="文本占位符 1"/>
          <p:cNvSpPr>
            <a:spLocks noGrp="1"/>
          </p:cNvSpPr>
          <p:nvPr>
            <p:ph type="body" sz="quarter" idx="10"/>
          </p:nvPr>
        </p:nvSpPr>
        <p:spPr>
          <a:xfrm>
            <a:off x="1621701" y="468086"/>
            <a:ext cx="5293412" cy="520214"/>
          </a:xfrm>
        </p:spPr>
        <p:txBody>
          <a:bodyPr/>
          <a:lstStyle/>
          <a:p>
            <a:r>
              <a:rPr lang="zh-CN" altLang="en-US" sz="2800" dirty="0" smtClean="0"/>
              <a:t>马尔科夫模型</a:t>
            </a:r>
            <a:r>
              <a:rPr lang="en-US" altLang="zh-CN" sz="2800" dirty="0" smtClean="0"/>
              <a:t>-</a:t>
            </a:r>
            <a:r>
              <a:rPr lang="zh-CN" altLang="en-US" sz="2800" dirty="0" smtClean="0"/>
              <a:t>城市间的出租车</a:t>
            </a:r>
            <a:endParaRPr lang="zh-CN" altLang="en-US" sz="2800" dirty="0"/>
          </a:p>
        </p:txBody>
      </p:sp>
      <p:sp>
        <p:nvSpPr>
          <p:cNvPr id="5" name="椭圆 4"/>
          <p:cNvSpPr/>
          <p:nvPr/>
        </p:nvSpPr>
        <p:spPr>
          <a:xfrm>
            <a:off x="1621972" y="1596273"/>
            <a:ext cx="1077685" cy="1045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2400" dirty="0" smtClean="0"/>
              <a:t>QHD</a:t>
            </a:r>
            <a:endParaRPr lang="zh-CN" altLang="en-US" sz="2400" dirty="0"/>
          </a:p>
        </p:txBody>
      </p:sp>
      <p:sp>
        <p:nvSpPr>
          <p:cNvPr id="9" name="椭圆 8"/>
          <p:cNvSpPr/>
          <p:nvPr/>
        </p:nvSpPr>
        <p:spPr>
          <a:xfrm>
            <a:off x="4093030" y="1602545"/>
            <a:ext cx="1077685" cy="1045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2400" dirty="0" smtClean="0"/>
              <a:t>BDH</a:t>
            </a:r>
            <a:endParaRPr lang="zh-CN" altLang="en-US" sz="2400" dirty="0"/>
          </a:p>
        </p:txBody>
      </p:sp>
      <p:graphicFrame>
        <p:nvGraphicFramePr>
          <p:cNvPr id="10" name="表格 9"/>
          <p:cNvGraphicFramePr>
            <a:graphicFrameLocks noGrp="1"/>
          </p:cNvGraphicFramePr>
          <p:nvPr>
            <p:extLst>
              <p:ext uri="{D42A27DB-BD31-4B8C-83A1-F6EECF244321}">
                <p14:modId xmlns:p14="http://schemas.microsoft.com/office/powerpoint/2010/main" val="1957264890"/>
              </p:ext>
            </p:extLst>
          </p:nvPr>
        </p:nvGraphicFramePr>
        <p:xfrm>
          <a:off x="646181" y="3258729"/>
          <a:ext cx="5758395" cy="2535654"/>
        </p:xfrm>
        <a:graphic>
          <a:graphicData uri="http://schemas.openxmlformats.org/drawingml/2006/table">
            <a:tbl>
              <a:tblPr firstRow="1" bandRow="1">
                <a:tableStyleId>{5940675A-B579-460E-94D1-54222C63F5DA}</a:tableStyleId>
              </a:tblPr>
              <a:tblGrid>
                <a:gridCol w="1919465"/>
                <a:gridCol w="1919465"/>
                <a:gridCol w="1919465"/>
              </a:tblGrid>
              <a:tr h="845218">
                <a:tc>
                  <a:txBody>
                    <a:bodyPr/>
                    <a:lstStyle/>
                    <a:p>
                      <a:pPr algn="ctr"/>
                      <a:endParaRPr lang="zh-CN" altLang="en-US" sz="2400" dirty="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n-ea"/>
                          <a:ea typeface="+mn-ea"/>
                        </a:rPr>
                        <a:t>QHD</a:t>
                      </a:r>
                      <a:endParaRPr lang="zh-CN" altLang="en-US" sz="2400" dirty="0" smtClean="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n-ea"/>
                          <a:ea typeface="+mn-ea"/>
                        </a:rPr>
                        <a:t>BDH</a:t>
                      </a:r>
                      <a:endParaRPr lang="zh-CN" altLang="en-US" sz="2400" dirty="0" smtClean="0">
                        <a:latin typeface="+mn-ea"/>
                        <a:ea typeface="+mn-ea"/>
                      </a:endParaRPr>
                    </a:p>
                  </a:txBody>
                  <a:tcPr anchor="ctr"/>
                </a:tc>
              </a:tr>
              <a:tr h="8452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n-ea"/>
                          <a:ea typeface="+mn-ea"/>
                        </a:rPr>
                        <a:t>QHD</a:t>
                      </a:r>
                      <a:endParaRPr lang="zh-CN" altLang="en-US" sz="2400" dirty="0" smtClean="0">
                        <a:latin typeface="+mn-ea"/>
                        <a:ea typeface="+mn-ea"/>
                      </a:endParaRPr>
                    </a:p>
                  </a:txBody>
                  <a:tcPr anchor="ctr"/>
                </a:tc>
                <a:tc>
                  <a:txBody>
                    <a:bodyPr/>
                    <a:lstStyle/>
                    <a:p>
                      <a:pPr algn="ctr"/>
                      <a:r>
                        <a:rPr lang="en-US" altLang="zh-CN" sz="2400" dirty="0" smtClean="0">
                          <a:latin typeface="+mn-ea"/>
                          <a:ea typeface="+mn-ea"/>
                        </a:rPr>
                        <a:t>0.6</a:t>
                      </a:r>
                      <a:endParaRPr lang="zh-CN" altLang="en-US" sz="2400" dirty="0">
                        <a:latin typeface="+mn-ea"/>
                        <a:ea typeface="+mn-ea"/>
                      </a:endParaRPr>
                    </a:p>
                  </a:txBody>
                  <a:tcPr anchor="ctr"/>
                </a:tc>
                <a:tc>
                  <a:txBody>
                    <a:bodyPr/>
                    <a:lstStyle/>
                    <a:p>
                      <a:pPr algn="ctr"/>
                      <a:r>
                        <a:rPr lang="en-US" altLang="zh-CN" sz="2400" dirty="0" smtClean="0">
                          <a:latin typeface="+mn-ea"/>
                          <a:ea typeface="+mn-ea"/>
                        </a:rPr>
                        <a:t>0.4</a:t>
                      </a:r>
                      <a:endParaRPr lang="zh-CN" altLang="en-US" sz="2400" dirty="0">
                        <a:latin typeface="+mn-ea"/>
                        <a:ea typeface="+mn-ea"/>
                      </a:endParaRPr>
                    </a:p>
                  </a:txBody>
                  <a:tcPr anchor="ctr"/>
                </a:tc>
              </a:tr>
              <a:tr h="8452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n-ea"/>
                          <a:ea typeface="+mn-ea"/>
                        </a:rPr>
                        <a:t>BDH</a:t>
                      </a:r>
                      <a:endParaRPr lang="zh-CN" altLang="en-US" sz="2400" dirty="0" smtClean="0">
                        <a:latin typeface="+mn-ea"/>
                        <a:ea typeface="+mn-ea"/>
                      </a:endParaRPr>
                    </a:p>
                  </a:txBody>
                  <a:tcPr anchor="ctr"/>
                </a:tc>
                <a:tc>
                  <a:txBody>
                    <a:bodyPr/>
                    <a:lstStyle/>
                    <a:p>
                      <a:pPr algn="ctr"/>
                      <a:r>
                        <a:rPr lang="en-US" altLang="zh-CN" sz="2400" dirty="0" smtClean="0">
                          <a:latin typeface="+mn-ea"/>
                          <a:ea typeface="+mn-ea"/>
                        </a:rPr>
                        <a:t>0.3</a:t>
                      </a:r>
                      <a:endParaRPr lang="zh-CN" altLang="en-US" sz="2400" dirty="0">
                        <a:latin typeface="+mn-ea"/>
                        <a:ea typeface="+mn-ea"/>
                      </a:endParaRPr>
                    </a:p>
                  </a:txBody>
                  <a:tcPr anchor="ctr"/>
                </a:tc>
                <a:tc>
                  <a:txBody>
                    <a:bodyPr/>
                    <a:lstStyle/>
                    <a:p>
                      <a:pPr algn="ctr"/>
                      <a:r>
                        <a:rPr lang="en-US" altLang="zh-CN" sz="2400" dirty="0" smtClean="0">
                          <a:latin typeface="+mn-ea"/>
                          <a:ea typeface="+mn-ea"/>
                        </a:rPr>
                        <a:t>0.7</a:t>
                      </a:r>
                      <a:endParaRPr lang="zh-CN" altLang="en-US" sz="2400" dirty="0">
                        <a:latin typeface="+mn-ea"/>
                        <a:ea typeface="+mn-ea"/>
                      </a:endParaRPr>
                    </a:p>
                  </a:txBody>
                  <a:tcPr anchor="ctr"/>
                </a:tc>
              </a:tr>
            </a:tbl>
          </a:graphicData>
        </a:graphic>
      </p:graphicFrame>
      <p:pic>
        <p:nvPicPr>
          <p:cNvPr id="11" name="图片 10"/>
          <p:cNvPicPr>
            <a:picLocks noChangeAspect="1"/>
          </p:cNvPicPr>
          <p:nvPr/>
        </p:nvPicPr>
        <p:blipFill>
          <a:blip r:embed="rId3"/>
          <a:stretch>
            <a:fillRect/>
          </a:stretch>
        </p:blipFill>
        <p:spPr>
          <a:xfrm>
            <a:off x="6915113" y="855787"/>
            <a:ext cx="4685056" cy="2956345"/>
          </a:xfrm>
          <a:prstGeom prst="rect">
            <a:avLst/>
          </a:prstGeom>
          <a:noFill/>
        </p:spPr>
      </p:pic>
      <p:pic>
        <p:nvPicPr>
          <p:cNvPr id="12" name="图片 11"/>
          <p:cNvPicPr>
            <a:picLocks noChangeAspect="1"/>
          </p:cNvPicPr>
          <p:nvPr/>
        </p:nvPicPr>
        <p:blipFill>
          <a:blip r:embed="rId4"/>
          <a:stretch>
            <a:fillRect/>
          </a:stretch>
        </p:blipFill>
        <p:spPr>
          <a:xfrm>
            <a:off x="7083768" y="3812132"/>
            <a:ext cx="4516401" cy="2904263"/>
          </a:xfrm>
          <a:prstGeom prst="rect">
            <a:avLst/>
          </a:prstGeom>
        </p:spPr>
      </p:pic>
      <p:sp>
        <p:nvSpPr>
          <p:cNvPr id="13" name="文本框 12"/>
          <p:cNvSpPr txBox="1"/>
          <p:nvPr/>
        </p:nvSpPr>
        <p:spPr>
          <a:xfrm>
            <a:off x="10892597" y="853487"/>
            <a:ext cx="707572" cy="646331"/>
          </a:xfrm>
          <a:prstGeom prst="rect">
            <a:avLst/>
          </a:prstGeom>
          <a:solidFill>
            <a:schemeClr val="bg1"/>
          </a:solidFill>
        </p:spPr>
        <p:txBody>
          <a:bodyPr wrap="square" rtlCol="0">
            <a:spAutoFit/>
          </a:bodyPr>
          <a:lstStyle/>
          <a:p>
            <a:r>
              <a:rPr lang="en-US" altLang="zh-CN" dirty="0" smtClean="0"/>
              <a:t>QHD</a:t>
            </a:r>
          </a:p>
          <a:p>
            <a:r>
              <a:rPr lang="en-US" altLang="zh-CN" dirty="0" smtClean="0"/>
              <a:t>BDH</a:t>
            </a:r>
            <a:endParaRPr lang="zh-CN" altLang="en-US" dirty="0"/>
          </a:p>
        </p:txBody>
      </p:sp>
      <p:sp>
        <p:nvSpPr>
          <p:cNvPr id="14" name="文本框 13"/>
          <p:cNvSpPr txBox="1"/>
          <p:nvPr/>
        </p:nvSpPr>
        <p:spPr>
          <a:xfrm>
            <a:off x="10892597" y="3812132"/>
            <a:ext cx="707572" cy="646331"/>
          </a:xfrm>
          <a:prstGeom prst="rect">
            <a:avLst/>
          </a:prstGeom>
          <a:solidFill>
            <a:schemeClr val="bg1"/>
          </a:solidFill>
        </p:spPr>
        <p:txBody>
          <a:bodyPr wrap="square" rtlCol="0">
            <a:spAutoFit/>
          </a:bodyPr>
          <a:lstStyle/>
          <a:p>
            <a:r>
              <a:rPr lang="en-US" altLang="zh-CN" dirty="0" smtClean="0"/>
              <a:t>QHD</a:t>
            </a:r>
          </a:p>
          <a:p>
            <a:r>
              <a:rPr lang="en-US" altLang="zh-CN" dirty="0" smtClean="0"/>
              <a:t>BDH</a:t>
            </a:r>
            <a:endParaRPr lang="zh-CN" altLang="en-US" dirty="0"/>
          </a:p>
        </p:txBody>
      </p:sp>
    </p:spTree>
    <p:extLst>
      <p:ext uri="{BB962C8B-B14F-4D97-AF65-F5344CB8AC3E}">
        <p14:creationId xmlns:p14="http://schemas.microsoft.com/office/powerpoint/2010/main" val="128766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39" name="Object 31"/>
          <p:cNvGraphicFramePr>
            <a:graphicFrameLocks noChangeAspect="1"/>
          </p:cNvGraphicFramePr>
          <p:nvPr>
            <p:extLst>
              <p:ext uri="{D42A27DB-BD31-4B8C-83A1-F6EECF244321}">
                <p14:modId xmlns:p14="http://schemas.microsoft.com/office/powerpoint/2010/main" val="868707642"/>
              </p:ext>
            </p:extLst>
          </p:nvPr>
        </p:nvGraphicFramePr>
        <p:xfrm>
          <a:off x="736242" y="1869235"/>
          <a:ext cx="4064020" cy="939406"/>
        </p:xfrm>
        <a:graphic>
          <a:graphicData uri="http://schemas.openxmlformats.org/presentationml/2006/ole">
            <mc:AlternateContent xmlns:mc="http://schemas.openxmlformats.org/markup-compatibility/2006">
              <mc:Choice xmlns:v="urn:schemas-microsoft-com:vml" Requires="v">
                <p:oleObj spid="_x0000_s27840" name="公式" r:id="rId3" imgW="1815840" imgH="457200" progId="Equation.3">
                  <p:embed/>
                </p:oleObj>
              </mc:Choice>
              <mc:Fallback>
                <p:oleObj name="公式" r:id="rId3" imgW="1815840" imgH="457200" progId="Equation.3">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42" y="1869235"/>
                        <a:ext cx="4064020" cy="939406"/>
                      </a:xfrm>
                      <a:prstGeom prst="rect">
                        <a:avLst/>
                      </a:prstGeom>
                      <a:noFill/>
                      <a:ln>
                        <a:noFill/>
                      </a:ln>
                      <a:effectLst/>
                      <a:extLst/>
                    </p:spPr>
                  </p:pic>
                </p:oleObj>
              </mc:Fallback>
            </mc:AlternateContent>
          </a:graphicData>
        </a:graphic>
      </p:graphicFrame>
      <p:graphicFrame>
        <p:nvGraphicFramePr>
          <p:cNvPr id="43040" name="Object 32"/>
          <p:cNvGraphicFramePr>
            <a:graphicFrameLocks noChangeAspect="1"/>
          </p:cNvGraphicFramePr>
          <p:nvPr>
            <p:extLst>
              <p:ext uri="{D42A27DB-BD31-4B8C-83A1-F6EECF244321}">
                <p14:modId xmlns:p14="http://schemas.microsoft.com/office/powerpoint/2010/main" val="3429269671"/>
              </p:ext>
            </p:extLst>
          </p:nvPr>
        </p:nvGraphicFramePr>
        <p:xfrm>
          <a:off x="631033" y="4108869"/>
          <a:ext cx="5081587" cy="568325"/>
        </p:xfrm>
        <a:graphic>
          <a:graphicData uri="http://schemas.openxmlformats.org/presentationml/2006/ole">
            <mc:AlternateContent xmlns:mc="http://schemas.openxmlformats.org/markup-compatibility/2006">
              <mc:Choice xmlns:v="urn:schemas-microsoft-com:vml" Requires="v">
                <p:oleObj spid="_x0000_s27841" name="公式" r:id="rId5" imgW="2108160" imgH="253800" progId="Equation.3">
                  <p:embed/>
                </p:oleObj>
              </mc:Choice>
              <mc:Fallback>
                <p:oleObj name="公式" r:id="rId5" imgW="2108160" imgH="25380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033" y="4108869"/>
                        <a:ext cx="5081587" cy="568325"/>
                      </a:xfrm>
                      <a:prstGeom prst="rect">
                        <a:avLst/>
                      </a:prstGeom>
                      <a:noFill/>
                      <a:ln>
                        <a:noFill/>
                      </a:ln>
                      <a:effectLst/>
                      <a:extLst/>
                    </p:spPr>
                  </p:pic>
                </p:oleObj>
              </mc:Fallback>
            </mc:AlternateContent>
          </a:graphicData>
        </a:graphic>
      </p:graphicFrame>
      <p:graphicFrame>
        <p:nvGraphicFramePr>
          <p:cNvPr id="43041" name="Object 33"/>
          <p:cNvGraphicFramePr>
            <a:graphicFrameLocks noChangeAspect="1"/>
          </p:cNvGraphicFramePr>
          <p:nvPr>
            <p:extLst>
              <p:ext uri="{D42A27DB-BD31-4B8C-83A1-F6EECF244321}">
                <p14:modId xmlns:p14="http://schemas.microsoft.com/office/powerpoint/2010/main" val="1326105809"/>
              </p:ext>
            </p:extLst>
          </p:nvPr>
        </p:nvGraphicFramePr>
        <p:xfrm>
          <a:off x="778772" y="1255303"/>
          <a:ext cx="4702153" cy="510311"/>
        </p:xfrm>
        <a:graphic>
          <a:graphicData uri="http://schemas.openxmlformats.org/presentationml/2006/ole">
            <mc:AlternateContent xmlns:mc="http://schemas.openxmlformats.org/markup-compatibility/2006">
              <mc:Choice xmlns:v="urn:schemas-microsoft-com:vml" Requires="v">
                <p:oleObj spid="_x0000_s27842" name="公式" r:id="rId7" imgW="1942920" imgH="228600" progId="Equation.3">
                  <p:embed/>
                </p:oleObj>
              </mc:Choice>
              <mc:Fallback>
                <p:oleObj name="公式" r:id="rId7" imgW="1942920" imgH="22860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772" y="1255303"/>
                        <a:ext cx="4702153" cy="510311"/>
                      </a:xfrm>
                      <a:prstGeom prst="rect">
                        <a:avLst/>
                      </a:prstGeom>
                      <a:noFill/>
                      <a:ln>
                        <a:noFill/>
                      </a:ln>
                      <a:effectLst/>
                      <a:extLst/>
                    </p:spPr>
                  </p:pic>
                </p:oleObj>
              </mc:Fallback>
            </mc:AlternateContent>
          </a:graphicData>
        </a:graphic>
      </p:graphicFrame>
      <p:graphicFrame>
        <p:nvGraphicFramePr>
          <p:cNvPr id="43043" name="Object 35"/>
          <p:cNvGraphicFramePr>
            <a:graphicFrameLocks noChangeAspect="1"/>
          </p:cNvGraphicFramePr>
          <p:nvPr>
            <p:extLst>
              <p:ext uri="{D42A27DB-BD31-4B8C-83A1-F6EECF244321}">
                <p14:modId xmlns:p14="http://schemas.microsoft.com/office/powerpoint/2010/main" val="563892399"/>
              </p:ext>
            </p:extLst>
          </p:nvPr>
        </p:nvGraphicFramePr>
        <p:xfrm>
          <a:off x="4800262" y="1664493"/>
          <a:ext cx="1676400" cy="836613"/>
        </p:xfrm>
        <a:graphic>
          <a:graphicData uri="http://schemas.openxmlformats.org/presentationml/2006/ole">
            <mc:AlternateContent xmlns:mc="http://schemas.openxmlformats.org/markup-compatibility/2006">
              <mc:Choice xmlns:v="urn:schemas-microsoft-com:vml" Requires="v">
                <p:oleObj spid="_x0000_s27843" name="公式" r:id="rId9" imgW="863280" imgH="431640" progId="Equation.3">
                  <p:embed/>
                </p:oleObj>
              </mc:Choice>
              <mc:Fallback>
                <p:oleObj name="公式" r:id="rId9" imgW="863280" imgH="43164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262" y="1664493"/>
                        <a:ext cx="1676400" cy="8366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44" name="Object 36"/>
          <p:cNvGraphicFramePr>
            <a:graphicFrameLocks noChangeAspect="1"/>
          </p:cNvGraphicFramePr>
          <p:nvPr>
            <p:extLst>
              <p:ext uri="{D42A27DB-BD31-4B8C-83A1-F6EECF244321}">
                <p14:modId xmlns:p14="http://schemas.microsoft.com/office/powerpoint/2010/main" val="1100771584"/>
              </p:ext>
            </p:extLst>
          </p:nvPr>
        </p:nvGraphicFramePr>
        <p:xfrm>
          <a:off x="2062672" y="4721430"/>
          <a:ext cx="3733800" cy="838200"/>
        </p:xfrm>
        <a:graphic>
          <a:graphicData uri="http://schemas.openxmlformats.org/presentationml/2006/ole">
            <mc:AlternateContent xmlns:mc="http://schemas.openxmlformats.org/markup-compatibility/2006">
              <mc:Choice xmlns:v="urn:schemas-microsoft-com:vml" Requires="v">
                <p:oleObj spid="_x0000_s27844" name="公式" r:id="rId11" imgW="2184120" imgH="457200" progId="Equation.3">
                  <p:embed/>
                </p:oleObj>
              </mc:Choice>
              <mc:Fallback>
                <p:oleObj name="公式" r:id="rId11" imgW="2184120" imgH="45720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2672" y="4721430"/>
                        <a:ext cx="3733800" cy="838200"/>
                      </a:xfrm>
                      <a:prstGeom prst="rect">
                        <a:avLst/>
                      </a:prstGeom>
                      <a:noFill/>
                      <a:ln>
                        <a:noFill/>
                      </a:ln>
                      <a:effectLst/>
                      <a:extLst/>
                    </p:spPr>
                  </p:pic>
                </p:oleObj>
              </mc:Fallback>
            </mc:AlternateContent>
          </a:graphicData>
        </a:graphic>
      </p:graphicFrame>
      <p:graphicFrame>
        <p:nvGraphicFramePr>
          <p:cNvPr id="43045" name="Object 37"/>
          <p:cNvGraphicFramePr>
            <a:graphicFrameLocks noChangeAspect="1"/>
          </p:cNvGraphicFramePr>
          <p:nvPr>
            <p:extLst>
              <p:ext uri="{D42A27DB-BD31-4B8C-83A1-F6EECF244321}">
                <p14:modId xmlns:p14="http://schemas.microsoft.com/office/powerpoint/2010/main" val="3393942916"/>
              </p:ext>
            </p:extLst>
          </p:nvPr>
        </p:nvGraphicFramePr>
        <p:xfrm>
          <a:off x="7483929" y="4533394"/>
          <a:ext cx="3880241" cy="1026236"/>
        </p:xfrm>
        <a:graphic>
          <a:graphicData uri="http://schemas.openxmlformats.org/presentationml/2006/ole">
            <mc:AlternateContent xmlns:mc="http://schemas.openxmlformats.org/markup-compatibility/2006">
              <mc:Choice xmlns:v="urn:schemas-microsoft-com:vml" Requires="v">
                <p:oleObj spid="_x0000_s27845" name="公式" r:id="rId13" imgW="2197080" imgH="583920" progId="Equation.3">
                  <p:embed/>
                </p:oleObj>
              </mc:Choice>
              <mc:Fallback>
                <p:oleObj name="公式" r:id="rId13" imgW="2197080" imgH="583920" progId="Equation.3">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3929" y="4533394"/>
                        <a:ext cx="3880241" cy="1026236"/>
                      </a:xfrm>
                      <a:prstGeom prst="rect">
                        <a:avLst/>
                      </a:prstGeom>
                      <a:noFill/>
                      <a:ln>
                        <a:solidFill>
                          <a:srgbClr val="C00000"/>
                        </a:solidFill>
                      </a:ln>
                      <a:effectLst/>
                      <a:extLst/>
                    </p:spPr>
                  </p:pic>
                </p:oleObj>
              </mc:Fallback>
            </mc:AlternateContent>
          </a:graphicData>
        </a:graphic>
      </p:graphicFrame>
      <p:graphicFrame>
        <p:nvGraphicFramePr>
          <p:cNvPr id="43046" name="Object 38"/>
          <p:cNvGraphicFramePr>
            <a:graphicFrameLocks noChangeAspect="1"/>
          </p:cNvGraphicFramePr>
          <p:nvPr>
            <p:extLst>
              <p:ext uri="{D42A27DB-BD31-4B8C-83A1-F6EECF244321}">
                <p14:modId xmlns:p14="http://schemas.microsoft.com/office/powerpoint/2010/main" val="2260482369"/>
              </p:ext>
            </p:extLst>
          </p:nvPr>
        </p:nvGraphicFramePr>
        <p:xfrm>
          <a:off x="7771039" y="2616771"/>
          <a:ext cx="3295650" cy="544513"/>
        </p:xfrm>
        <a:graphic>
          <a:graphicData uri="http://schemas.openxmlformats.org/presentationml/2006/ole">
            <mc:AlternateContent xmlns:mc="http://schemas.openxmlformats.org/markup-compatibility/2006">
              <mc:Choice xmlns:v="urn:schemas-microsoft-com:vml" Requires="v">
                <p:oleObj spid="_x0000_s27846" name="公式" r:id="rId15" imgW="1257120" imgH="241200" progId="Equation.3">
                  <p:embed/>
                </p:oleObj>
              </mc:Choice>
              <mc:Fallback>
                <p:oleObj name="公式" r:id="rId15" imgW="1257120" imgH="241200" progId="Equation.3">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71039" y="2616771"/>
                        <a:ext cx="3295650" cy="54451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8" name="Object 30"/>
          <p:cNvGraphicFramePr>
            <a:graphicFrameLocks noChangeAspect="1"/>
          </p:cNvGraphicFramePr>
          <p:nvPr>
            <p:extLst>
              <p:ext uri="{D42A27DB-BD31-4B8C-83A1-F6EECF244321}">
                <p14:modId xmlns:p14="http://schemas.microsoft.com/office/powerpoint/2010/main" val="3521352457"/>
              </p:ext>
            </p:extLst>
          </p:nvPr>
        </p:nvGraphicFramePr>
        <p:xfrm>
          <a:off x="1206406" y="3057044"/>
          <a:ext cx="4871604" cy="805992"/>
        </p:xfrm>
        <a:graphic>
          <a:graphicData uri="http://schemas.openxmlformats.org/presentationml/2006/ole">
            <mc:AlternateContent xmlns:mc="http://schemas.openxmlformats.org/markup-compatibility/2006">
              <mc:Choice xmlns:v="urn:schemas-microsoft-com:vml" Requires="v">
                <p:oleObj spid="_x0000_s27847" name="公式" r:id="rId17" imgW="2641320" imgH="457200" progId="Equation.3">
                  <p:embed/>
                </p:oleObj>
              </mc:Choice>
              <mc:Fallback>
                <p:oleObj name="公式" r:id="rId17" imgW="2641320" imgH="457200"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06406" y="3057044"/>
                        <a:ext cx="4871604" cy="805992"/>
                      </a:xfrm>
                      <a:prstGeom prst="rect">
                        <a:avLst/>
                      </a:prstGeom>
                      <a:solidFill>
                        <a:srgbClr val="FFFF00"/>
                      </a:solidFill>
                      <a:ln>
                        <a:noFill/>
                      </a:ln>
                      <a:effectLst/>
                      <a:extLst/>
                    </p:spPr>
                  </p:pic>
                </p:oleObj>
              </mc:Fallback>
            </mc:AlternateContent>
          </a:graphicData>
        </a:graphic>
      </p:graphicFrame>
      <p:graphicFrame>
        <p:nvGraphicFramePr>
          <p:cNvPr id="43050" name="Object 42"/>
          <p:cNvGraphicFramePr>
            <a:graphicFrameLocks noChangeAspect="1"/>
          </p:cNvGraphicFramePr>
          <p:nvPr>
            <p:extLst>
              <p:ext uri="{D42A27DB-BD31-4B8C-83A1-F6EECF244321}">
                <p14:modId xmlns:p14="http://schemas.microsoft.com/office/powerpoint/2010/main" val="2823298409"/>
              </p:ext>
            </p:extLst>
          </p:nvPr>
        </p:nvGraphicFramePr>
        <p:xfrm>
          <a:off x="7483929" y="1500408"/>
          <a:ext cx="3869871" cy="949704"/>
        </p:xfrm>
        <a:graphic>
          <a:graphicData uri="http://schemas.openxmlformats.org/presentationml/2006/ole">
            <mc:AlternateContent xmlns:mc="http://schemas.openxmlformats.org/markup-compatibility/2006">
              <mc:Choice xmlns:v="urn:schemas-microsoft-com:vml" Requires="v">
                <p:oleObj spid="_x0000_s27848" name="公式" r:id="rId19" imgW="1841400" imgH="431640" progId="Equation.3">
                  <p:embed/>
                </p:oleObj>
              </mc:Choice>
              <mc:Fallback>
                <p:oleObj name="公式" r:id="rId19" imgW="1841400" imgH="431640" progId="Equation.3">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83929" y="1500408"/>
                        <a:ext cx="3869871" cy="949704"/>
                      </a:xfrm>
                      <a:prstGeom prst="rect">
                        <a:avLst/>
                      </a:prstGeom>
                      <a:noFill/>
                      <a:ln>
                        <a:solidFill>
                          <a:srgbClr val="00B050"/>
                        </a:solidFill>
                      </a:ln>
                      <a:effectLst/>
                      <a:extLst/>
                    </p:spPr>
                  </p:pic>
                </p:oleObj>
              </mc:Fallback>
            </mc:AlternateContent>
          </a:graphicData>
        </a:graphic>
      </p:graphicFrame>
      <p:grpSp>
        <p:nvGrpSpPr>
          <p:cNvPr id="43053" name="Group 45"/>
          <p:cNvGrpSpPr>
            <a:grpSpLocks/>
          </p:cNvGrpSpPr>
          <p:nvPr/>
        </p:nvGrpSpPr>
        <p:grpSpPr bwMode="auto">
          <a:xfrm>
            <a:off x="7790089" y="3327943"/>
            <a:ext cx="3276600" cy="908050"/>
            <a:chOff x="3312" y="3120"/>
            <a:chExt cx="2064" cy="572"/>
          </a:xfrm>
        </p:grpSpPr>
        <p:graphicFrame>
          <p:nvGraphicFramePr>
            <p:cNvPr id="43047" name="Object 39"/>
            <p:cNvGraphicFramePr>
              <a:graphicFrameLocks noChangeAspect="1"/>
            </p:cNvGraphicFramePr>
            <p:nvPr/>
          </p:nvGraphicFramePr>
          <p:xfrm>
            <a:off x="3312" y="3312"/>
            <a:ext cx="2064" cy="380"/>
          </p:xfrm>
          <a:graphic>
            <a:graphicData uri="http://schemas.openxmlformats.org/presentationml/2006/ole">
              <mc:AlternateContent xmlns:mc="http://schemas.openxmlformats.org/markup-compatibility/2006">
                <mc:Choice xmlns:v="urn:schemas-microsoft-com:vml" Requires="v">
                  <p:oleObj spid="_x0000_s27849" name="公式" r:id="rId21" imgW="1079280" imgH="266400" progId="Equation.3">
                    <p:embed/>
                  </p:oleObj>
                </mc:Choice>
                <mc:Fallback>
                  <p:oleObj name="公式" r:id="rId21" imgW="1079280" imgH="266400" progId="Equation.3">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12" y="3312"/>
                          <a:ext cx="2064" cy="38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52" name="AutoShape 44"/>
            <p:cNvSpPr>
              <a:spLocks noChangeArrowheads="1"/>
            </p:cNvSpPr>
            <p:nvPr/>
          </p:nvSpPr>
          <p:spPr bwMode="auto">
            <a:xfrm>
              <a:off x="4176" y="3120"/>
              <a:ext cx="306" cy="96"/>
            </a:xfrm>
            <a:prstGeom prst="downArrow">
              <a:avLst>
                <a:gd name="adj1" fmla="val 50000"/>
                <a:gd name="adj2"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2" name="文本占位符 1"/>
          <p:cNvSpPr>
            <a:spLocks noGrp="1"/>
          </p:cNvSpPr>
          <p:nvPr>
            <p:ph type="body" sz="quarter" idx="10"/>
          </p:nvPr>
        </p:nvSpPr>
        <p:spPr>
          <a:xfrm>
            <a:off x="1621701" y="212703"/>
            <a:ext cx="4098062" cy="775597"/>
          </a:xfrm>
        </p:spPr>
        <p:txBody>
          <a:bodyPr/>
          <a:lstStyle/>
          <a:p>
            <a:r>
              <a:rPr lang="zh-CN" altLang="en-US" sz="2800" dirty="0" smtClean="0"/>
              <a:t>马尔科夫过程的基本模型</a:t>
            </a:r>
            <a:endParaRPr lang="zh-CN" altLang="en-US" sz="2800" dirty="0"/>
          </a:p>
        </p:txBody>
      </p:sp>
      <p:sp>
        <p:nvSpPr>
          <p:cNvPr id="3" name="矩形 2"/>
          <p:cNvSpPr/>
          <p:nvPr/>
        </p:nvSpPr>
        <p:spPr>
          <a:xfrm>
            <a:off x="631033" y="1124673"/>
            <a:ext cx="6030685" cy="1764355"/>
          </a:xfrm>
          <a:prstGeom prst="rect">
            <a:avLst/>
          </a:prstGeom>
          <a:noFill/>
          <a:ln>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p:cNvSpPr/>
          <p:nvPr/>
        </p:nvSpPr>
        <p:spPr>
          <a:xfrm>
            <a:off x="631033" y="3997556"/>
            <a:ext cx="6044122" cy="176435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 name="右箭头 3"/>
          <p:cNvSpPr/>
          <p:nvPr/>
        </p:nvSpPr>
        <p:spPr>
          <a:xfrm>
            <a:off x="6809457" y="1765614"/>
            <a:ext cx="596502" cy="400643"/>
          </a:xfrm>
          <a:prstGeom prst="rightArrow">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6780628" y="4846190"/>
            <a:ext cx="596502" cy="400643"/>
          </a:xfrm>
          <a:prstGeom prst="rightArrow">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5613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43041"/>
                                        </p:tgtEl>
                                        <p:attrNameLst>
                                          <p:attrName>style.visibility</p:attrName>
                                        </p:attrNameLst>
                                      </p:cBhvr>
                                      <p:to>
                                        <p:strVal val="visible"/>
                                      </p:to>
                                    </p:set>
                                    <p:anim calcmode="lin" valueType="num">
                                      <p:cBhvr additive="base">
                                        <p:cTn id="7" dur="1000" fill="hold"/>
                                        <p:tgtEl>
                                          <p:spTgt spid="43041"/>
                                        </p:tgtEl>
                                        <p:attrNameLst>
                                          <p:attrName>ppt_x</p:attrName>
                                        </p:attrNameLst>
                                      </p:cBhvr>
                                      <p:tavLst>
                                        <p:tav tm="0">
                                          <p:val>
                                            <p:strVal val="#ppt_x"/>
                                          </p:val>
                                        </p:tav>
                                        <p:tav tm="100000">
                                          <p:val>
                                            <p:strVal val="#ppt_x"/>
                                          </p:val>
                                        </p:tav>
                                      </p:tavLst>
                                    </p:anim>
                                    <p:anim calcmode="lin" valueType="num">
                                      <p:cBhvr additive="base">
                                        <p:cTn id="8" dur="1000" fill="hold"/>
                                        <p:tgtEl>
                                          <p:spTgt spid="4304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43039"/>
                                        </p:tgtEl>
                                        <p:attrNameLst>
                                          <p:attrName>style.visibility</p:attrName>
                                        </p:attrNameLst>
                                      </p:cBhvr>
                                      <p:to>
                                        <p:strVal val="visible"/>
                                      </p:to>
                                    </p:set>
                                    <p:animEffect transition="in" filter="box(in)">
                                      <p:cBhvr>
                                        <p:cTn id="13" dur="1000"/>
                                        <p:tgtEl>
                                          <p:spTgt spid="4303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43043"/>
                                        </p:tgtEl>
                                        <p:attrNameLst>
                                          <p:attrName>style.visibility</p:attrName>
                                        </p:attrNameLst>
                                      </p:cBhvr>
                                      <p:to>
                                        <p:strVal val="visible"/>
                                      </p:to>
                                    </p:set>
                                    <p:animEffect transition="in" filter="checkerboard(across)">
                                      <p:cBhvr>
                                        <p:cTn id="18" dur="1000"/>
                                        <p:tgtEl>
                                          <p:spTgt spid="4304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43040"/>
                                        </p:tgtEl>
                                        <p:attrNameLst>
                                          <p:attrName>style.visibility</p:attrName>
                                        </p:attrNameLst>
                                      </p:cBhvr>
                                      <p:to>
                                        <p:strVal val="visible"/>
                                      </p:to>
                                    </p:set>
                                    <p:animEffect transition="in" filter="box(in)">
                                      <p:cBhvr>
                                        <p:cTn id="23" dur="1000"/>
                                        <p:tgtEl>
                                          <p:spTgt spid="4304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nodeType="clickEffect">
                                  <p:stCondLst>
                                    <p:cond delay="0"/>
                                  </p:stCondLst>
                                  <p:childTnLst>
                                    <p:set>
                                      <p:cBhvr>
                                        <p:cTn id="27" dur="1" fill="hold">
                                          <p:stCondLst>
                                            <p:cond delay="0"/>
                                          </p:stCondLst>
                                        </p:cTn>
                                        <p:tgtEl>
                                          <p:spTgt spid="43044"/>
                                        </p:tgtEl>
                                        <p:attrNameLst>
                                          <p:attrName>style.visibility</p:attrName>
                                        </p:attrNameLst>
                                      </p:cBhvr>
                                      <p:to>
                                        <p:strVal val="visible"/>
                                      </p:to>
                                    </p:set>
                                    <p:animEffect transition="in" filter="checkerboard(across)">
                                      <p:cBhvr>
                                        <p:cTn id="28" dur="1000"/>
                                        <p:tgtEl>
                                          <p:spTgt spid="4304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5" fill="hold" nodeType="clickEffect">
                                  <p:stCondLst>
                                    <p:cond delay="0"/>
                                  </p:stCondLst>
                                  <p:childTnLst>
                                    <p:set>
                                      <p:cBhvr>
                                        <p:cTn id="32" dur="1" fill="hold">
                                          <p:stCondLst>
                                            <p:cond delay="0"/>
                                          </p:stCondLst>
                                        </p:cTn>
                                        <p:tgtEl>
                                          <p:spTgt spid="43050"/>
                                        </p:tgtEl>
                                        <p:attrNameLst>
                                          <p:attrName>style.visibility</p:attrName>
                                        </p:attrNameLst>
                                      </p:cBhvr>
                                      <p:to>
                                        <p:strVal val="visible"/>
                                      </p:to>
                                    </p:set>
                                    <p:animEffect transition="in" filter="blinds(vertical)">
                                      <p:cBhvr>
                                        <p:cTn id="33" dur="1000"/>
                                        <p:tgtEl>
                                          <p:spTgt spid="4305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nodeType="clickEffect">
                                  <p:stCondLst>
                                    <p:cond delay="0"/>
                                  </p:stCondLst>
                                  <p:childTnLst>
                                    <p:set>
                                      <p:cBhvr>
                                        <p:cTn id="37" dur="1" fill="hold">
                                          <p:stCondLst>
                                            <p:cond delay="0"/>
                                          </p:stCondLst>
                                        </p:cTn>
                                        <p:tgtEl>
                                          <p:spTgt spid="43045"/>
                                        </p:tgtEl>
                                        <p:attrNameLst>
                                          <p:attrName>style.visibility</p:attrName>
                                        </p:attrNameLst>
                                      </p:cBhvr>
                                      <p:to>
                                        <p:strVal val="visible"/>
                                      </p:to>
                                    </p:set>
                                    <p:animEffect transition="in" filter="box(in)">
                                      <p:cBhvr>
                                        <p:cTn id="38" dur="1000"/>
                                        <p:tgtEl>
                                          <p:spTgt spid="4304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43046"/>
                                        </p:tgtEl>
                                        <p:attrNameLst>
                                          <p:attrName>style.visibility</p:attrName>
                                        </p:attrNameLst>
                                      </p:cBhvr>
                                      <p:to>
                                        <p:strVal val="visible"/>
                                      </p:to>
                                    </p:set>
                                    <p:animEffect transition="in" filter="dissolve">
                                      <p:cBhvr>
                                        <p:cTn id="43" dur="1000"/>
                                        <p:tgtEl>
                                          <p:spTgt spid="4304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43053"/>
                                        </p:tgtEl>
                                        <p:attrNameLst>
                                          <p:attrName>style.visibility</p:attrName>
                                        </p:attrNameLst>
                                      </p:cBhvr>
                                      <p:to>
                                        <p:strVal val="visible"/>
                                      </p:to>
                                    </p:set>
                                    <p:animEffect transition="in" filter="wipe(up)">
                                      <p:cBhvr>
                                        <p:cTn id="48" dur="1000"/>
                                        <p:tgtEl>
                                          <p:spTgt spid="43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62" name="Object 6"/>
          <p:cNvGraphicFramePr>
            <a:graphicFrameLocks noChangeAspect="1"/>
          </p:cNvGraphicFramePr>
          <p:nvPr>
            <p:extLst>
              <p:ext uri="{D42A27DB-BD31-4B8C-83A1-F6EECF244321}">
                <p14:modId xmlns:p14="http://schemas.microsoft.com/office/powerpoint/2010/main" val="4098995018"/>
              </p:ext>
            </p:extLst>
          </p:nvPr>
        </p:nvGraphicFramePr>
        <p:xfrm>
          <a:off x="876528" y="3506788"/>
          <a:ext cx="2371725" cy="531813"/>
        </p:xfrm>
        <a:graphic>
          <a:graphicData uri="http://schemas.openxmlformats.org/presentationml/2006/ole">
            <mc:AlternateContent xmlns:mc="http://schemas.openxmlformats.org/markup-compatibility/2006">
              <mc:Choice xmlns:v="urn:schemas-microsoft-com:vml" Requires="v">
                <p:oleObj spid="_x0000_s28844" name="公式" r:id="rId3" imgW="952200" imgH="215640" progId="Equation.3">
                  <p:embed/>
                </p:oleObj>
              </mc:Choice>
              <mc:Fallback>
                <p:oleObj name="公式" r:id="rId3" imgW="952200" imgH="215640" progId="Equation.3">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528" y="3506788"/>
                        <a:ext cx="2371725" cy="531813"/>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4" name="Text Box 8"/>
          <p:cNvSpPr txBox="1">
            <a:spLocks noChangeArrowheads="1"/>
          </p:cNvSpPr>
          <p:nvPr/>
        </p:nvSpPr>
        <p:spPr bwMode="auto">
          <a:xfrm>
            <a:off x="675143" y="1509275"/>
            <a:ext cx="10798400" cy="5355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
              </a:spcBef>
            </a:pPr>
            <a:r>
              <a:rPr lang="en-US" altLang="zh-CN" sz="2400" dirty="0"/>
              <a:t> 1. </a:t>
            </a:r>
            <a:r>
              <a:rPr lang="zh-CN" altLang="en-US" sz="2400" dirty="0">
                <a:solidFill>
                  <a:srgbClr val="FF3300"/>
                </a:solidFill>
              </a:rPr>
              <a:t>正则链</a:t>
            </a:r>
            <a:r>
              <a:rPr lang="zh-CN" altLang="en-US" sz="2400" dirty="0"/>
              <a:t> </a:t>
            </a:r>
            <a:r>
              <a:rPr lang="en-US" altLang="zh-CN" sz="2400" dirty="0"/>
              <a:t>~ </a:t>
            </a:r>
            <a:r>
              <a:rPr lang="zh-CN" altLang="en-US" sz="2400" dirty="0"/>
              <a:t>从任一状态出发经有限次</a:t>
            </a:r>
            <a:r>
              <a:rPr lang="zh-CN" altLang="en-US" sz="2400" dirty="0" smtClean="0"/>
              <a:t>转移，能</a:t>
            </a:r>
            <a:r>
              <a:rPr lang="zh-CN" altLang="en-US" sz="2400" dirty="0"/>
              <a:t>以正概率到达另外任一状态 </a:t>
            </a:r>
            <a:r>
              <a:rPr lang="zh-CN" altLang="en-US" sz="2400" dirty="0" smtClean="0"/>
              <a:t>。</a:t>
            </a:r>
            <a:endParaRPr lang="en-US" altLang="zh-CN" sz="2400" dirty="0"/>
          </a:p>
        </p:txBody>
      </p:sp>
      <p:graphicFrame>
        <p:nvGraphicFramePr>
          <p:cNvPr id="45066" name="Object 10"/>
          <p:cNvGraphicFramePr>
            <a:graphicFrameLocks noChangeAspect="1"/>
          </p:cNvGraphicFramePr>
          <p:nvPr>
            <p:extLst>
              <p:ext uri="{D42A27DB-BD31-4B8C-83A1-F6EECF244321}">
                <p14:modId xmlns:p14="http://schemas.microsoft.com/office/powerpoint/2010/main" val="2790432258"/>
              </p:ext>
            </p:extLst>
          </p:nvPr>
        </p:nvGraphicFramePr>
        <p:xfrm>
          <a:off x="675143" y="2582070"/>
          <a:ext cx="3581400" cy="522288"/>
        </p:xfrm>
        <a:graphic>
          <a:graphicData uri="http://schemas.openxmlformats.org/presentationml/2006/ole">
            <mc:AlternateContent xmlns:mc="http://schemas.openxmlformats.org/markup-compatibility/2006">
              <mc:Choice xmlns:v="urn:schemas-microsoft-com:vml" Requires="v">
                <p:oleObj spid="_x0000_s28845" name="公式" r:id="rId5" imgW="1726920" imgH="253800" progId="Equation.3">
                  <p:embed/>
                </p:oleObj>
              </mc:Choice>
              <mc:Fallback>
                <p:oleObj name="公式" r:id="rId5" imgW="1726920" imgH="25380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143" y="2582070"/>
                        <a:ext cx="3581400" cy="522288"/>
                      </a:xfrm>
                      <a:prstGeom prst="rect">
                        <a:avLst/>
                      </a:prstGeom>
                      <a:noFill/>
                      <a:ln>
                        <a:noFill/>
                      </a:ln>
                      <a:effectLst/>
                      <a:extLst>
                        <a:ext uri="{909E8E84-426E-40DD-AFC4-6F175D3DCCD1}">
                          <a14:hiddenFill xmlns:a14="http://schemas.microsoft.com/office/drawing/2010/main">
                            <a:solidFill>
                              <a:srgbClr val="66FF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7" name="Object 11"/>
          <p:cNvGraphicFramePr>
            <a:graphicFrameLocks noChangeAspect="1"/>
          </p:cNvGraphicFramePr>
          <p:nvPr>
            <p:extLst>
              <p:ext uri="{D42A27DB-BD31-4B8C-83A1-F6EECF244321}">
                <p14:modId xmlns:p14="http://schemas.microsoft.com/office/powerpoint/2010/main" val="4049951015"/>
              </p:ext>
            </p:extLst>
          </p:nvPr>
        </p:nvGraphicFramePr>
        <p:xfrm>
          <a:off x="5558631" y="498929"/>
          <a:ext cx="2895600" cy="533400"/>
        </p:xfrm>
        <a:graphic>
          <a:graphicData uri="http://schemas.openxmlformats.org/presentationml/2006/ole">
            <mc:AlternateContent xmlns:mc="http://schemas.openxmlformats.org/markup-compatibility/2006">
              <mc:Choice xmlns:v="urn:schemas-microsoft-com:vml" Requires="v">
                <p:oleObj spid="_x0000_s28846" name="公式" r:id="rId7" imgW="1257120" imgH="241200" progId="Equation.3">
                  <p:embed/>
                </p:oleObj>
              </mc:Choice>
              <mc:Fallback>
                <p:oleObj name="公式" r:id="rId7" imgW="1257120" imgH="24120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8631" y="498929"/>
                        <a:ext cx="2895600" cy="5334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8" name="Object 12"/>
          <p:cNvGraphicFramePr>
            <a:graphicFrameLocks noChangeAspect="1"/>
          </p:cNvGraphicFramePr>
          <p:nvPr>
            <p:extLst>
              <p:ext uri="{D42A27DB-BD31-4B8C-83A1-F6EECF244321}">
                <p14:modId xmlns:p14="http://schemas.microsoft.com/office/powerpoint/2010/main" val="3396418344"/>
              </p:ext>
            </p:extLst>
          </p:nvPr>
        </p:nvGraphicFramePr>
        <p:xfrm>
          <a:off x="4419600" y="2578496"/>
          <a:ext cx="5173663" cy="541338"/>
        </p:xfrm>
        <a:graphic>
          <a:graphicData uri="http://schemas.openxmlformats.org/presentationml/2006/ole">
            <mc:AlternateContent xmlns:mc="http://schemas.openxmlformats.org/markup-compatibility/2006">
              <mc:Choice xmlns:v="urn:schemas-microsoft-com:vml" Requires="v">
                <p:oleObj spid="_x0000_s28847" name="Equation" r:id="rId9" imgW="2057400" imgH="215640" progId="Equation.3">
                  <p:embed/>
                </p:oleObj>
              </mc:Choice>
              <mc:Fallback>
                <p:oleObj name="Equation" r:id="rId9" imgW="2057400" imgH="21564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2578496"/>
                        <a:ext cx="5173663" cy="541338"/>
                      </a:xfrm>
                      <a:prstGeom prst="rect">
                        <a:avLst/>
                      </a:prstGeom>
                      <a:noFill/>
                      <a:ln>
                        <a:noFill/>
                      </a:ln>
                      <a:effectLst/>
                      <a:extLst>
                        <a:ext uri="{909E8E84-426E-40DD-AFC4-6F175D3DCCD1}">
                          <a14:hiddenFill xmlns:a14="http://schemas.microsoft.com/office/drawing/2010/main">
                            <a:solidFill>
                              <a:srgbClr val="66FF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9" name="Object 13"/>
          <p:cNvGraphicFramePr>
            <a:graphicFrameLocks noChangeAspect="1"/>
          </p:cNvGraphicFramePr>
          <p:nvPr>
            <p:extLst>
              <p:ext uri="{D42A27DB-BD31-4B8C-83A1-F6EECF244321}">
                <p14:modId xmlns:p14="http://schemas.microsoft.com/office/powerpoint/2010/main" val="1537557398"/>
              </p:ext>
            </p:extLst>
          </p:nvPr>
        </p:nvGraphicFramePr>
        <p:xfrm>
          <a:off x="975463" y="4701225"/>
          <a:ext cx="2662238" cy="1047750"/>
        </p:xfrm>
        <a:graphic>
          <a:graphicData uri="http://schemas.openxmlformats.org/presentationml/2006/ole">
            <mc:AlternateContent xmlns:mc="http://schemas.openxmlformats.org/markup-compatibility/2006">
              <mc:Choice xmlns:v="urn:schemas-microsoft-com:vml" Requires="v">
                <p:oleObj spid="_x0000_s28848" name="公式" r:id="rId11" imgW="1155600" imgH="457200" progId="Equation.3">
                  <p:embed/>
                </p:oleObj>
              </mc:Choice>
              <mc:Fallback>
                <p:oleObj name="公式" r:id="rId11" imgW="1155600" imgH="45720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463" y="4701225"/>
                        <a:ext cx="2662238" cy="10477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1" name="Object 15"/>
          <p:cNvGraphicFramePr>
            <a:graphicFrameLocks noChangeAspect="1"/>
          </p:cNvGraphicFramePr>
          <p:nvPr>
            <p:extLst>
              <p:ext uri="{D42A27DB-BD31-4B8C-83A1-F6EECF244321}">
                <p14:modId xmlns:p14="http://schemas.microsoft.com/office/powerpoint/2010/main" val="1734156814"/>
              </p:ext>
            </p:extLst>
          </p:nvPr>
        </p:nvGraphicFramePr>
        <p:xfrm>
          <a:off x="7404893" y="5947017"/>
          <a:ext cx="2098675" cy="485775"/>
        </p:xfrm>
        <a:graphic>
          <a:graphicData uri="http://schemas.openxmlformats.org/presentationml/2006/ole">
            <mc:AlternateContent xmlns:mc="http://schemas.openxmlformats.org/markup-compatibility/2006">
              <mc:Choice xmlns:v="urn:schemas-microsoft-com:vml" Requires="v">
                <p:oleObj spid="_x0000_s28849" name="公式" r:id="rId13" imgW="927000" imgH="203040" progId="Equation.3">
                  <p:embed/>
                </p:oleObj>
              </mc:Choice>
              <mc:Fallback>
                <p:oleObj name="公式" r:id="rId13" imgW="927000" imgH="203040" progId="Equation.3">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04893" y="5947017"/>
                        <a:ext cx="2098675" cy="48577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5083" name="Group 27"/>
          <p:cNvGrpSpPr>
            <a:grpSpLocks/>
          </p:cNvGrpSpPr>
          <p:nvPr/>
        </p:nvGrpSpPr>
        <p:grpSpPr bwMode="auto">
          <a:xfrm>
            <a:off x="3857966" y="4348800"/>
            <a:ext cx="2895600" cy="1752600"/>
            <a:chOff x="2256" y="2400"/>
            <a:chExt cx="1824" cy="1104"/>
          </a:xfrm>
        </p:grpSpPr>
        <p:graphicFrame>
          <p:nvGraphicFramePr>
            <p:cNvPr id="45070" name="Object 14"/>
            <p:cNvGraphicFramePr>
              <a:graphicFrameLocks noChangeAspect="1"/>
            </p:cNvGraphicFramePr>
            <p:nvPr/>
          </p:nvGraphicFramePr>
          <p:xfrm>
            <a:off x="2464" y="2592"/>
            <a:ext cx="1616" cy="710"/>
          </p:xfrm>
          <a:graphic>
            <a:graphicData uri="http://schemas.openxmlformats.org/presentationml/2006/ole">
              <mc:AlternateContent xmlns:mc="http://schemas.openxmlformats.org/markup-compatibility/2006">
                <mc:Choice xmlns:v="urn:schemas-microsoft-com:vml" Requires="v">
                  <p:oleObj spid="_x0000_s28850" name="公式" r:id="rId15" imgW="1168200" imgH="457200" progId="Equation.3">
                    <p:embed/>
                  </p:oleObj>
                </mc:Choice>
                <mc:Fallback>
                  <p:oleObj name="公式" r:id="rId15" imgW="1168200" imgH="457200" progId="Equation.3">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64" y="2592"/>
                          <a:ext cx="1616"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2" name="AutoShape 16"/>
            <p:cNvSpPr>
              <a:spLocks noChangeArrowheads="1"/>
            </p:cNvSpPr>
            <p:nvPr/>
          </p:nvSpPr>
          <p:spPr bwMode="auto">
            <a:xfrm>
              <a:off x="2256" y="2400"/>
              <a:ext cx="156" cy="1104"/>
            </a:xfrm>
            <a:prstGeom prst="rightArrowCallout">
              <a:avLst>
                <a:gd name="adj1" fmla="val 176923"/>
                <a:gd name="adj2" fmla="val 176923"/>
                <a:gd name="adj3" fmla="val 16667"/>
                <a:gd name="adj4" fmla="val 6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45074" name="Object 18"/>
          <p:cNvGraphicFramePr>
            <a:graphicFrameLocks noChangeAspect="1"/>
          </p:cNvGraphicFramePr>
          <p:nvPr>
            <p:extLst>
              <p:ext uri="{D42A27DB-BD31-4B8C-83A1-F6EECF244321}">
                <p14:modId xmlns:p14="http://schemas.microsoft.com/office/powerpoint/2010/main" val="2306867782"/>
              </p:ext>
            </p:extLst>
          </p:nvPr>
        </p:nvGraphicFramePr>
        <p:xfrm>
          <a:off x="3515519" y="3254375"/>
          <a:ext cx="2462213" cy="1036638"/>
        </p:xfrm>
        <a:graphic>
          <a:graphicData uri="http://schemas.openxmlformats.org/presentationml/2006/ole">
            <mc:AlternateContent xmlns:mc="http://schemas.openxmlformats.org/markup-compatibility/2006">
              <mc:Choice xmlns:v="urn:schemas-microsoft-com:vml" Requires="v">
                <p:oleObj spid="_x0000_s28851" name="公式" r:id="rId17" imgW="1015920" imgH="431640" progId="Equation.3">
                  <p:embed/>
                </p:oleObj>
              </mc:Choice>
              <mc:Fallback>
                <p:oleObj name="公式" r:id="rId17" imgW="1015920" imgH="431640" progId="Equation.3">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15519" y="3254375"/>
                        <a:ext cx="2462213" cy="1036638"/>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5" name="Object 19"/>
          <p:cNvGraphicFramePr>
            <a:graphicFrameLocks noChangeAspect="1"/>
          </p:cNvGraphicFramePr>
          <p:nvPr>
            <p:extLst>
              <p:ext uri="{D42A27DB-BD31-4B8C-83A1-F6EECF244321}">
                <p14:modId xmlns:p14="http://schemas.microsoft.com/office/powerpoint/2010/main" val="2369034430"/>
              </p:ext>
            </p:extLst>
          </p:nvPr>
        </p:nvGraphicFramePr>
        <p:xfrm>
          <a:off x="4806216" y="5824779"/>
          <a:ext cx="1755775" cy="608013"/>
        </p:xfrm>
        <a:graphic>
          <a:graphicData uri="http://schemas.openxmlformats.org/presentationml/2006/ole">
            <mc:AlternateContent xmlns:mc="http://schemas.openxmlformats.org/markup-compatibility/2006">
              <mc:Choice xmlns:v="urn:schemas-microsoft-com:vml" Requires="v">
                <p:oleObj spid="_x0000_s28852" name="公式" r:id="rId19" imgW="685800" imgH="215640" progId="Equation.3">
                  <p:embed/>
                </p:oleObj>
              </mc:Choice>
              <mc:Fallback>
                <p:oleObj name="公式" r:id="rId19" imgW="685800" imgH="215640" progId="Equation.3">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6216" y="5824779"/>
                        <a:ext cx="1755775"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5084" name="Group 28"/>
          <p:cNvGrpSpPr>
            <a:grpSpLocks/>
          </p:cNvGrpSpPr>
          <p:nvPr/>
        </p:nvGrpSpPr>
        <p:grpSpPr bwMode="auto">
          <a:xfrm>
            <a:off x="6836116" y="4950462"/>
            <a:ext cx="2151063" cy="533400"/>
            <a:chOff x="4126" y="2784"/>
            <a:chExt cx="1355" cy="336"/>
          </a:xfrm>
        </p:grpSpPr>
        <p:graphicFrame>
          <p:nvGraphicFramePr>
            <p:cNvPr id="45077" name="Object 21"/>
            <p:cNvGraphicFramePr>
              <a:graphicFrameLocks noChangeAspect="1"/>
            </p:cNvGraphicFramePr>
            <p:nvPr/>
          </p:nvGraphicFramePr>
          <p:xfrm>
            <a:off x="4262" y="2784"/>
            <a:ext cx="1219" cy="336"/>
          </p:xfrm>
          <a:graphic>
            <a:graphicData uri="http://schemas.openxmlformats.org/presentationml/2006/ole">
              <mc:AlternateContent xmlns:mc="http://schemas.openxmlformats.org/markup-compatibility/2006">
                <mc:Choice xmlns:v="urn:schemas-microsoft-com:vml" Requires="v">
                  <p:oleObj spid="_x0000_s28853" name="公式" r:id="rId21" imgW="876240" imgH="215640" progId="Equation.3">
                    <p:embed/>
                  </p:oleObj>
                </mc:Choice>
                <mc:Fallback>
                  <p:oleObj name="公式" r:id="rId21" imgW="876240" imgH="215640" progId="Equation.3">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62" y="2784"/>
                          <a:ext cx="1219"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8" name="AutoShape 22"/>
            <p:cNvSpPr>
              <a:spLocks noChangeArrowheads="1"/>
            </p:cNvSpPr>
            <p:nvPr/>
          </p:nvSpPr>
          <p:spPr bwMode="auto">
            <a:xfrm>
              <a:off x="4126" y="2784"/>
              <a:ext cx="96" cy="306"/>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082" name="Group 26"/>
          <p:cNvGrpSpPr>
            <a:grpSpLocks/>
          </p:cNvGrpSpPr>
          <p:nvPr/>
        </p:nvGrpSpPr>
        <p:grpSpPr bwMode="auto">
          <a:xfrm>
            <a:off x="6904039" y="5427408"/>
            <a:ext cx="1704975" cy="1019175"/>
            <a:chOff x="3840" y="3312"/>
            <a:chExt cx="1074" cy="642"/>
          </a:xfrm>
        </p:grpSpPr>
        <p:sp>
          <p:nvSpPr>
            <p:cNvPr id="45080" name="AutoShape 24"/>
            <p:cNvSpPr>
              <a:spLocks noChangeArrowheads="1"/>
            </p:cNvSpPr>
            <p:nvPr/>
          </p:nvSpPr>
          <p:spPr bwMode="auto">
            <a:xfrm>
              <a:off x="4608" y="3312"/>
              <a:ext cx="306" cy="144"/>
            </a:xfrm>
            <a:prstGeom prst="down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1" name="AutoShape 25"/>
            <p:cNvSpPr>
              <a:spLocks noChangeArrowheads="1"/>
            </p:cNvSpPr>
            <p:nvPr/>
          </p:nvSpPr>
          <p:spPr bwMode="auto">
            <a:xfrm rot="-5400000">
              <a:off x="3759" y="3729"/>
              <a:ext cx="306" cy="144"/>
            </a:xfrm>
            <a:prstGeom prst="down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85" name="Text Box 29"/>
          <p:cNvSpPr txBox="1">
            <a:spLocks noChangeArrowheads="1"/>
          </p:cNvSpPr>
          <p:nvPr/>
        </p:nvSpPr>
        <p:spPr bwMode="auto">
          <a:xfrm>
            <a:off x="9593263" y="2583657"/>
            <a:ext cx="2286000" cy="5191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i="1" dirty="0">
                <a:solidFill>
                  <a:srgbClr val="FF3300"/>
                </a:solidFill>
              </a:rPr>
              <a:t>w ~ </a:t>
            </a:r>
            <a:r>
              <a:rPr lang="zh-CN" altLang="en-US" sz="2800" dirty="0">
                <a:solidFill>
                  <a:srgbClr val="FF3300"/>
                </a:solidFill>
              </a:rPr>
              <a:t>稳态概率</a:t>
            </a:r>
          </a:p>
        </p:txBody>
      </p:sp>
      <p:sp>
        <p:nvSpPr>
          <p:cNvPr id="2" name="文本占位符 1"/>
          <p:cNvSpPr>
            <a:spLocks noGrp="1"/>
          </p:cNvSpPr>
          <p:nvPr>
            <p:ph type="body" sz="quarter" idx="10"/>
          </p:nvPr>
        </p:nvSpPr>
        <p:spPr>
          <a:xfrm>
            <a:off x="1621701" y="600502"/>
            <a:ext cx="4702899" cy="387798"/>
          </a:xfrm>
        </p:spPr>
        <p:txBody>
          <a:bodyPr/>
          <a:lstStyle/>
          <a:p>
            <a:r>
              <a:rPr lang="zh-CN" altLang="en-US" sz="2800" dirty="0">
                <a:latin typeface="+mn-ea"/>
              </a:rPr>
              <a:t>马氏链的两个重要</a:t>
            </a:r>
            <a:r>
              <a:rPr lang="zh-CN" altLang="en-US" sz="2800" dirty="0" smtClean="0">
                <a:latin typeface="+mn-ea"/>
              </a:rPr>
              <a:t>类型</a:t>
            </a:r>
            <a:endParaRPr lang="zh-CN" altLang="en-US" sz="2800" dirty="0">
              <a:latin typeface="+mn-ea"/>
            </a:endParaRPr>
          </a:p>
        </p:txBody>
      </p:sp>
    </p:spTree>
    <p:extLst>
      <p:ext uri="{BB962C8B-B14F-4D97-AF65-F5344CB8AC3E}">
        <p14:creationId xmlns:p14="http://schemas.microsoft.com/office/powerpoint/2010/main" val="3888696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45067"/>
                                        </p:tgtEl>
                                        <p:attrNameLst>
                                          <p:attrName>style.visibility</p:attrName>
                                        </p:attrNameLst>
                                      </p:cBhvr>
                                      <p:to>
                                        <p:strVal val="visible"/>
                                      </p:to>
                                    </p:set>
                                    <p:anim calcmode="lin" valueType="num">
                                      <p:cBhvr additive="base">
                                        <p:cTn id="7" dur="1000" fill="hold"/>
                                        <p:tgtEl>
                                          <p:spTgt spid="45067"/>
                                        </p:tgtEl>
                                        <p:attrNameLst>
                                          <p:attrName>ppt_x</p:attrName>
                                        </p:attrNameLst>
                                      </p:cBhvr>
                                      <p:tavLst>
                                        <p:tav tm="0">
                                          <p:val>
                                            <p:strVal val="#ppt_x"/>
                                          </p:val>
                                        </p:tav>
                                        <p:tav tm="100000">
                                          <p:val>
                                            <p:strVal val="#ppt_x"/>
                                          </p:val>
                                        </p:tav>
                                      </p:tavLst>
                                    </p:anim>
                                    <p:anim calcmode="lin" valueType="num">
                                      <p:cBhvr additive="base">
                                        <p:cTn id="8" dur="1000" fill="hold"/>
                                        <p:tgtEl>
                                          <p:spTgt spid="4506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5064"/>
                                        </p:tgtEl>
                                        <p:attrNameLst>
                                          <p:attrName>style.visibility</p:attrName>
                                        </p:attrNameLst>
                                      </p:cBhvr>
                                      <p:to>
                                        <p:strVal val="visible"/>
                                      </p:to>
                                    </p:set>
                                    <p:animEffect transition="in" filter="checkerboard(across)">
                                      <p:cBhvr>
                                        <p:cTn id="13" dur="1000"/>
                                        <p:tgtEl>
                                          <p:spTgt spid="450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45066"/>
                                        </p:tgtEl>
                                        <p:attrNameLst>
                                          <p:attrName>style.visibility</p:attrName>
                                        </p:attrNameLst>
                                      </p:cBhvr>
                                      <p:to>
                                        <p:strVal val="visible"/>
                                      </p:to>
                                    </p:set>
                                    <p:animEffect transition="in" filter="box(in)">
                                      <p:cBhvr>
                                        <p:cTn id="18" dur="1000"/>
                                        <p:tgtEl>
                                          <p:spTgt spid="4506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45068"/>
                                        </p:tgtEl>
                                        <p:attrNameLst>
                                          <p:attrName>style.visibility</p:attrName>
                                        </p:attrNameLst>
                                      </p:cBhvr>
                                      <p:to>
                                        <p:strVal val="visible"/>
                                      </p:to>
                                    </p:set>
                                    <p:animEffect transition="in" filter="box(in)">
                                      <p:cBhvr>
                                        <p:cTn id="23" dur="1000"/>
                                        <p:tgtEl>
                                          <p:spTgt spid="4506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45085"/>
                                        </p:tgtEl>
                                        <p:attrNameLst>
                                          <p:attrName>style.visibility</p:attrName>
                                        </p:attrNameLst>
                                      </p:cBhvr>
                                      <p:to>
                                        <p:strVal val="visible"/>
                                      </p:to>
                                    </p:set>
                                    <p:anim calcmode="lin" valueType="num">
                                      <p:cBhvr>
                                        <p:cTn id="28" dur="1000" fill="hold"/>
                                        <p:tgtEl>
                                          <p:spTgt spid="45085"/>
                                        </p:tgtEl>
                                        <p:attrNameLst>
                                          <p:attrName>ppt_w</p:attrName>
                                        </p:attrNameLst>
                                      </p:cBhvr>
                                      <p:tavLst>
                                        <p:tav tm="0">
                                          <p:val>
                                            <p:fltVal val="0"/>
                                          </p:val>
                                        </p:tav>
                                        <p:tav tm="100000">
                                          <p:val>
                                            <p:strVal val="#ppt_w"/>
                                          </p:val>
                                        </p:tav>
                                      </p:tavLst>
                                    </p:anim>
                                    <p:anim calcmode="lin" valueType="num">
                                      <p:cBhvr>
                                        <p:cTn id="29" dur="1000" fill="hold"/>
                                        <p:tgtEl>
                                          <p:spTgt spid="45085"/>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nodeType="clickEffect">
                                  <p:stCondLst>
                                    <p:cond delay="0"/>
                                  </p:stCondLst>
                                  <p:childTnLst>
                                    <p:set>
                                      <p:cBhvr>
                                        <p:cTn id="33" dur="1" fill="hold">
                                          <p:stCondLst>
                                            <p:cond delay="0"/>
                                          </p:stCondLst>
                                        </p:cTn>
                                        <p:tgtEl>
                                          <p:spTgt spid="45062"/>
                                        </p:tgtEl>
                                        <p:attrNameLst>
                                          <p:attrName>style.visibility</p:attrName>
                                        </p:attrNameLst>
                                      </p:cBhvr>
                                      <p:to>
                                        <p:strVal val="visible"/>
                                      </p:to>
                                    </p:set>
                                    <p:animEffect transition="in" filter="blinds(vertical)">
                                      <p:cBhvr>
                                        <p:cTn id="34" dur="1000"/>
                                        <p:tgtEl>
                                          <p:spTgt spid="4506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5" fill="hold" nodeType="clickEffect">
                                  <p:stCondLst>
                                    <p:cond delay="0"/>
                                  </p:stCondLst>
                                  <p:childTnLst>
                                    <p:set>
                                      <p:cBhvr>
                                        <p:cTn id="38" dur="1" fill="hold">
                                          <p:stCondLst>
                                            <p:cond delay="0"/>
                                          </p:stCondLst>
                                        </p:cTn>
                                        <p:tgtEl>
                                          <p:spTgt spid="45069"/>
                                        </p:tgtEl>
                                        <p:attrNameLst>
                                          <p:attrName>style.visibility</p:attrName>
                                        </p:attrNameLst>
                                      </p:cBhvr>
                                      <p:to>
                                        <p:strVal val="visible"/>
                                      </p:to>
                                    </p:set>
                                    <p:animEffect transition="in" filter="checkerboard(down)">
                                      <p:cBhvr>
                                        <p:cTn id="39" dur="1000"/>
                                        <p:tgtEl>
                                          <p:spTgt spid="4506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45083"/>
                                        </p:tgtEl>
                                        <p:attrNameLst>
                                          <p:attrName>style.visibility</p:attrName>
                                        </p:attrNameLst>
                                      </p:cBhvr>
                                      <p:to>
                                        <p:strVal val="visible"/>
                                      </p:to>
                                    </p:set>
                                    <p:animEffect transition="in" filter="dissolve">
                                      <p:cBhvr>
                                        <p:cTn id="44" dur="1000"/>
                                        <p:tgtEl>
                                          <p:spTgt spid="4508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nodeType="clickEffect">
                                  <p:stCondLst>
                                    <p:cond delay="0"/>
                                  </p:stCondLst>
                                  <p:childTnLst>
                                    <p:set>
                                      <p:cBhvr>
                                        <p:cTn id="48" dur="1" fill="hold">
                                          <p:stCondLst>
                                            <p:cond delay="0"/>
                                          </p:stCondLst>
                                        </p:cTn>
                                        <p:tgtEl>
                                          <p:spTgt spid="45084"/>
                                        </p:tgtEl>
                                        <p:attrNameLst>
                                          <p:attrName>style.visibility</p:attrName>
                                        </p:attrNameLst>
                                      </p:cBhvr>
                                      <p:to>
                                        <p:strVal val="visible"/>
                                      </p:to>
                                    </p:set>
                                    <p:animEffect transition="in" filter="checkerboard(across)">
                                      <p:cBhvr>
                                        <p:cTn id="49" dur="1000"/>
                                        <p:tgtEl>
                                          <p:spTgt spid="4508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nodeType="clickEffect">
                                  <p:stCondLst>
                                    <p:cond delay="0"/>
                                  </p:stCondLst>
                                  <p:childTnLst>
                                    <p:set>
                                      <p:cBhvr>
                                        <p:cTn id="53" dur="1" fill="hold">
                                          <p:stCondLst>
                                            <p:cond delay="0"/>
                                          </p:stCondLst>
                                        </p:cTn>
                                        <p:tgtEl>
                                          <p:spTgt spid="45074"/>
                                        </p:tgtEl>
                                        <p:attrNameLst>
                                          <p:attrName>style.visibility</p:attrName>
                                        </p:attrNameLst>
                                      </p:cBhvr>
                                      <p:to>
                                        <p:strVal val="visible"/>
                                      </p:to>
                                    </p:set>
                                    <p:animEffect transition="in" filter="blinds(vertical)">
                                      <p:cBhvr>
                                        <p:cTn id="54" dur="1000"/>
                                        <p:tgtEl>
                                          <p:spTgt spid="4507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42" fill="hold" nodeType="clickEffect">
                                  <p:stCondLst>
                                    <p:cond delay="0"/>
                                  </p:stCondLst>
                                  <p:childTnLst>
                                    <p:set>
                                      <p:cBhvr>
                                        <p:cTn id="58" dur="1" fill="hold">
                                          <p:stCondLst>
                                            <p:cond delay="0"/>
                                          </p:stCondLst>
                                        </p:cTn>
                                        <p:tgtEl>
                                          <p:spTgt spid="45075"/>
                                        </p:tgtEl>
                                        <p:attrNameLst>
                                          <p:attrName>style.visibility</p:attrName>
                                        </p:attrNameLst>
                                      </p:cBhvr>
                                      <p:to>
                                        <p:strVal val="visible"/>
                                      </p:to>
                                    </p:set>
                                    <p:animEffect transition="in" filter="barn(outHorizontal)">
                                      <p:cBhvr>
                                        <p:cTn id="59" dur="1000"/>
                                        <p:tgtEl>
                                          <p:spTgt spid="4507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45082"/>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2" presetClass="entr" presetSubtype="4" fill="hold" nodeType="clickEffect">
                                  <p:stCondLst>
                                    <p:cond delay="0"/>
                                  </p:stCondLst>
                                  <p:childTnLst>
                                    <p:set>
                                      <p:cBhvr>
                                        <p:cTn id="67" dur="1" fill="hold">
                                          <p:stCondLst>
                                            <p:cond delay="0"/>
                                          </p:stCondLst>
                                        </p:cTn>
                                        <p:tgtEl>
                                          <p:spTgt spid="45071"/>
                                        </p:tgtEl>
                                        <p:attrNameLst>
                                          <p:attrName>style.visibility</p:attrName>
                                        </p:attrNameLst>
                                      </p:cBhvr>
                                      <p:to>
                                        <p:strVal val="visible"/>
                                      </p:to>
                                    </p:set>
                                    <p:animEffect transition="in" filter="slide(fromBottom)">
                                      <p:cBhvr>
                                        <p:cTn id="68" dur="1000"/>
                                        <p:tgtEl>
                                          <p:spTgt spid="45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4" grpId="0" animBg="1" autoUpdateAnimBg="0"/>
      <p:bldP spid="4508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7" name="Object 7"/>
          <p:cNvGraphicFramePr>
            <a:graphicFrameLocks noChangeAspect="1"/>
          </p:cNvGraphicFramePr>
          <p:nvPr>
            <p:extLst>
              <p:ext uri="{D42A27DB-BD31-4B8C-83A1-F6EECF244321}">
                <p14:modId xmlns:p14="http://schemas.microsoft.com/office/powerpoint/2010/main" val="411937487"/>
              </p:ext>
            </p:extLst>
          </p:nvPr>
        </p:nvGraphicFramePr>
        <p:xfrm>
          <a:off x="4806157" y="2710958"/>
          <a:ext cx="2362200" cy="1219200"/>
        </p:xfrm>
        <a:graphic>
          <a:graphicData uri="http://schemas.openxmlformats.org/presentationml/2006/ole">
            <mc:AlternateContent xmlns:mc="http://schemas.openxmlformats.org/markup-compatibility/2006">
              <mc:Choice xmlns:v="urn:schemas-microsoft-com:vml" Requires="v">
                <p:oleObj spid="_x0000_s29766" name="公式" r:id="rId3" imgW="1104840" imgH="571320" progId="Equation.3">
                  <p:embed/>
                </p:oleObj>
              </mc:Choice>
              <mc:Fallback>
                <p:oleObj name="公式" r:id="rId3" imgW="1104840" imgH="571320" progId="Equation.3">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157" y="2710958"/>
                        <a:ext cx="2362200" cy="1219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9" name="Text Box 9"/>
          <p:cNvSpPr txBox="1">
            <a:spLocks noChangeArrowheads="1"/>
          </p:cNvSpPr>
          <p:nvPr/>
        </p:nvSpPr>
        <p:spPr bwMode="auto">
          <a:xfrm>
            <a:off x="843757" y="1341750"/>
            <a:ext cx="10515600" cy="97872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
              </a:spcBef>
            </a:pPr>
            <a:r>
              <a:rPr lang="en-US" altLang="zh-CN" sz="2400" dirty="0"/>
              <a:t> 2. </a:t>
            </a:r>
            <a:r>
              <a:rPr lang="zh-CN" altLang="en-US" sz="2400" dirty="0">
                <a:solidFill>
                  <a:srgbClr val="FF3300"/>
                </a:solidFill>
              </a:rPr>
              <a:t>吸收链</a:t>
            </a:r>
            <a:r>
              <a:rPr lang="zh-CN" altLang="en-US" sz="2400" dirty="0"/>
              <a:t> </a:t>
            </a:r>
            <a:r>
              <a:rPr lang="en-US" altLang="zh-CN" sz="2400" dirty="0"/>
              <a:t>~ </a:t>
            </a:r>
            <a:r>
              <a:rPr lang="zh-CN" altLang="en-US" sz="2400" dirty="0"/>
              <a:t>存在吸收状态（一旦到达就不会</a:t>
            </a:r>
            <a:r>
              <a:rPr lang="zh-CN" altLang="en-US" sz="2400" dirty="0" smtClean="0"/>
              <a:t>离开的</a:t>
            </a:r>
            <a:r>
              <a:rPr lang="zh-CN" altLang="en-US" sz="2400" dirty="0"/>
              <a:t>状态</a:t>
            </a:r>
            <a:r>
              <a:rPr lang="en-US" altLang="zh-CN" sz="2400" i="1" dirty="0" err="1"/>
              <a:t>i</a:t>
            </a:r>
            <a:r>
              <a:rPr lang="en-US" altLang="zh-CN" sz="2400" i="1" dirty="0"/>
              <a:t>, </a:t>
            </a:r>
            <a:r>
              <a:rPr lang="en-US" altLang="zh-CN" sz="2400" i="1" dirty="0" err="1"/>
              <a:t>p</a:t>
            </a:r>
            <a:r>
              <a:rPr lang="en-US" altLang="zh-CN" sz="2400" i="1" baseline="-25000" dirty="0" err="1"/>
              <a:t>ii</a:t>
            </a:r>
            <a:r>
              <a:rPr lang="en-US" altLang="zh-CN" sz="2400" dirty="0"/>
              <a:t>=1</a:t>
            </a:r>
            <a:r>
              <a:rPr lang="zh-CN" altLang="en-US" sz="2400" dirty="0" smtClean="0"/>
              <a:t>），</a:t>
            </a:r>
            <a:r>
              <a:rPr lang="zh-CN" altLang="zh-CN" sz="2400" dirty="0" smtClean="0"/>
              <a:t>且</a:t>
            </a:r>
            <a:r>
              <a:rPr lang="zh-CN" altLang="en-US" sz="2400" dirty="0"/>
              <a:t>从任一非吸收状态出发经</a:t>
            </a:r>
            <a:r>
              <a:rPr lang="zh-CN" altLang="en-US" sz="2400" dirty="0" smtClean="0"/>
              <a:t>有限</a:t>
            </a:r>
            <a:r>
              <a:rPr lang="zh-CN" altLang="en-US" sz="2400" dirty="0"/>
              <a:t>次转移能以正概率到达</a:t>
            </a:r>
            <a:r>
              <a:rPr lang="zh-CN" altLang="en-US" sz="2400" dirty="0" smtClean="0"/>
              <a:t>吸收状态。</a:t>
            </a:r>
            <a:endParaRPr lang="en-US" altLang="zh-CN" sz="2400" dirty="0"/>
          </a:p>
        </p:txBody>
      </p:sp>
      <p:sp>
        <p:nvSpPr>
          <p:cNvPr id="46090" name="Text Box 10"/>
          <p:cNvSpPr txBox="1">
            <a:spLocks noChangeArrowheads="1"/>
          </p:cNvSpPr>
          <p:nvPr/>
        </p:nvSpPr>
        <p:spPr bwMode="auto">
          <a:xfrm>
            <a:off x="843757" y="2691496"/>
            <a:ext cx="3962400" cy="97872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dirty="0"/>
              <a:t>有</a:t>
            </a:r>
            <a:r>
              <a:rPr lang="en-US" altLang="zh-CN" sz="2400" i="1" dirty="0"/>
              <a:t>r</a:t>
            </a:r>
            <a:r>
              <a:rPr lang="zh-CN" altLang="en-US" sz="2400" dirty="0"/>
              <a:t>个吸收状态的吸收链的转移概率阵</a:t>
            </a:r>
            <a:r>
              <a:rPr lang="zh-CN" altLang="en-US" sz="2400" dirty="0">
                <a:solidFill>
                  <a:srgbClr val="FF0000"/>
                </a:solidFill>
              </a:rPr>
              <a:t>标准形式</a:t>
            </a:r>
          </a:p>
        </p:txBody>
      </p:sp>
      <mc:AlternateContent xmlns:mc="http://schemas.openxmlformats.org/markup-compatibility/2006" xmlns:a14="http://schemas.microsoft.com/office/drawing/2010/main">
        <mc:Choice Requires="a14">
          <p:sp>
            <p:nvSpPr>
              <p:cNvPr id="46091" name="Text Box 11"/>
              <p:cNvSpPr txBox="1">
                <a:spLocks noChangeArrowheads="1"/>
              </p:cNvSpPr>
              <p:nvPr/>
            </p:nvSpPr>
            <p:spPr bwMode="auto">
              <a:xfrm>
                <a:off x="7491867" y="3088937"/>
                <a:ext cx="2645680" cy="461665"/>
              </a:xfrm>
              <a:prstGeom prst="rect">
                <a:avLst/>
              </a:prstGeom>
              <a:noFill/>
              <a:ln>
                <a:noFill/>
              </a:ln>
              <a:effectLst/>
              <a:extLst>
                <a:ext uri="{909E8E84-426E-40DD-AFC4-6F175D3DCCD1}">
                  <a14:hiddenFill>
                    <a:solidFill>
                      <a:srgbClr val="CCEC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 xmlns:m="http://schemas.openxmlformats.org/officeDocument/2006/math">
                    <m:r>
                      <a:rPr lang="zh-CN" altLang="en-US" sz="2400" i="1" dirty="0">
                        <a:latin typeface="Cambria Math" panose="02040503050406030204" pitchFamily="18" charset="0"/>
                      </a:rPr>
                      <m:t>其中</m:t>
                    </m:r>
                    <m:r>
                      <a:rPr lang="en-US" altLang="zh-CN" sz="2400" i="1" dirty="0" smtClean="0">
                        <a:latin typeface="Cambria Math" panose="02040503050406030204" pitchFamily="18" charset="0"/>
                      </a:rPr>
                      <m:t>𝑅</m:t>
                    </m:r>
                  </m:oMath>
                </a14:m>
                <a:r>
                  <a:rPr lang="zh-CN" altLang="zh-CN" sz="2400" dirty="0"/>
                  <a:t>有非零元素</a:t>
                </a:r>
                <a:endParaRPr lang="zh-CN" altLang="en-US" sz="2400" dirty="0"/>
              </a:p>
            </p:txBody>
          </p:sp>
        </mc:Choice>
        <mc:Fallback xmlns="">
          <p:sp>
            <p:nvSpPr>
              <p:cNvPr id="46091" name="Text Box 11"/>
              <p:cNvSpPr txBox="1">
                <a:spLocks noRot="1" noChangeAspect="1" noMove="1" noResize="1" noEditPoints="1" noAdjustHandles="1" noChangeArrowheads="1" noChangeShapeType="1" noTextEdit="1"/>
              </p:cNvSpPr>
              <p:nvPr/>
            </p:nvSpPr>
            <p:spPr bwMode="auto">
              <a:xfrm>
                <a:off x="7491867" y="3088937"/>
                <a:ext cx="2645680" cy="461665"/>
              </a:xfrm>
              <a:prstGeom prst="rect">
                <a:avLst/>
              </a:prstGeom>
              <a:blipFill rotWithShape="0">
                <a:blip r:embed="rId5"/>
                <a:stretch>
                  <a:fillRect l="-2304" t="-10667" b="-30667"/>
                </a:stretch>
              </a:blip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46092" name="Object 12"/>
          <p:cNvGraphicFramePr>
            <a:graphicFrameLocks noChangeAspect="1"/>
          </p:cNvGraphicFramePr>
          <p:nvPr>
            <p:extLst>
              <p:ext uri="{D42A27DB-BD31-4B8C-83A1-F6EECF244321}">
                <p14:modId xmlns:p14="http://schemas.microsoft.com/office/powerpoint/2010/main" val="3289989435"/>
              </p:ext>
            </p:extLst>
          </p:nvPr>
        </p:nvGraphicFramePr>
        <p:xfrm>
          <a:off x="4421981" y="5316257"/>
          <a:ext cx="3805238" cy="895350"/>
        </p:xfrm>
        <a:graphic>
          <a:graphicData uri="http://schemas.openxmlformats.org/presentationml/2006/ole">
            <mc:AlternateContent xmlns:mc="http://schemas.openxmlformats.org/markup-compatibility/2006">
              <mc:Choice xmlns:v="urn:schemas-microsoft-com:vml" Requires="v">
                <p:oleObj spid="_x0000_s29767" name="公式" r:id="rId6" imgW="1650960" imgH="431640" progId="Equation.3">
                  <p:embed/>
                </p:oleObj>
              </mc:Choice>
              <mc:Fallback>
                <p:oleObj name="公式" r:id="rId6" imgW="1650960" imgH="43164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1981" y="5316257"/>
                        <a:ext cx="3805238" cy="89535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93" name="Object 13"/>
          <p:cNvGraphicFramePr>
            <a:graphicFrameLocks noChangeAspect="1"/>
          </p:cNvGraphicFramePr>
          <p:nvPr>
            <p:extLst>
              <p:ext uri="{D42A27DB-BD31-4B8C-83A1-F6EECF244321}">
                <p14:modId xmlns:p14="http://schemas.microsoft.com/office/powerpoint/2010/main" val="3723772256"/>
              </p:ext>
            </p:extLst>
          </p:nvPr>
        </p:nvGraphicFramePr>
        <p:xfrm>
          <a:off x="5272346" y="4009113"/>
          <a:ext cx="2630684" cy="595627"/>
        </p:xfrm>
        <a:graphic>
          <a:graphicData uri="http://schemas.openxmlformats.org/presentationml/2006/ole">
            <mc:AlternateContent xmlns:mc="http://schemas.openxmlformats.org/markup-compatibility/2006">
              <mc:Choice xmlns:v="urn:schemas-microsoft-com:vml" Requires="v">
                <p:oleObj spid="_x0000_s29768" name="公式" r:id="rId8" imgW="1041120" imgH="266400" progId="Equation.3">
                  <p:embed/>
                </p:oleObj>
              </mc:Choice>
              <mc:Fallback>
                <p:oleObj name="公式" r:id="rId8" imgW="1041120" imgH="266400" progId="Equation.3">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2346" y="4009113"/>
                        <a:ext cx="2630684" cy="595627"/>
                      </a:xfrm>
                      <a:prstGeom prst="rect">
                        <a:avLst/>
                      </a:prstGeom>
                      <a:noFill/>
                      <a:ln>
                        <a:noFill/>
                      </a:ln>
                      <a:effectLst/>
                      <a:extLst/>
                    </p:spPr>
                  </p:pic>
                </p:oleObj>
              </mc:Fallback>
            </mc:AlternateContent>
          </a:graphicData>
        </a:graphic>
      </p:graphicFrame>
      <p:graphicFrame>
        <p:nvGraphicFramePr>
          <p:cNvPr id="46094" name="Object 14"/>
          <p:cNvGraphicFramePr>
            <a:graphicFrameLocks noChangeAspect="1"/>
          </p:cNvGraphicFramePr>
          <p:nvPr/>
        </p:nvGraphicFramePr>
        <p:xfrm>
          <a:off x="1186543" y="4060704"/>
          <a:ext cx="3886200" cy="533400"/>
        </p:xfrm>
        <a:graphic>
          <a:graphicData uri="http://schemas.openxmlformats.org/presentationml/2006/ole">
            <mc:AlternateContent xmlns:mc="http://schemas.openxmlformats.org/markup-compatibility/2006">
              <mc:Choice xmlns:v="urn:schemas-microsoft-com:vml" Requires="v">
                <p:oleObj spid="_x0000_s29769" name="公式" r:id="rId10" imgW="1841400" imgH="253800" progId="Equation.3">
                  <p:embed/>
                </p:oleObj>
              </mc:Choice>
              <mc:Fallback>
                <p:oleObj name="公式" r:id="rId10" imgW="1841400" imgH="253800" progId="Equation.3">
                  <p:embed/>
                  <p:pic>
                    <p:nvPicPr>
                      <p:cNvPr id="0" name=""/>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6543" y="4060704"/>
                        <a:ext cx="3886200" cy="53340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6095" name="Text Box 15"/>
              <p:cNvSpPr txBox="1">
                <a:spLocks noChangeArrowheads="1"/>
              </p:cNvSpPr>
              <p:nvPr/>
            </p:nvSpPr>
            <p:spPr bwMode="auto">
              <a:xfrm>
                <a:off x="1066800" y="4780726"/>
                <a:ext cx="9949543" cy="535531"/>
              </a:xfrm>
              <a:prstGeom prst="rect">
                <a:avLst/>
              </a:prstGeom>
              <a:noFill/>
              <a:ln>
                <a:noFill/>
              </a:ln>
              <a:effectLst/>
              <a:extLst>
                <a:ext uri="{909E8E84-426E-40DD-AFC4-6F175D3DCCD1}">
                  <a14:hiddenFill>
                    <a:solidFill>
                      <a:srgbClr val="FFCC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spcBef>
                    <a:spcPct val="50000"/>
                  </a:spcBef>
                </a:pPr>
                <a14:m>
                  <m:oMath xmlns:m="http://schemas.openxmlformats.org/officeDocument/2006/math">
                    <m:r>
                      <a:rPr lang="en-US" altLang="zh-CN" sz="2400" i="1" dirty="0" smtClean="0">
                        <a:latin typeface="Cambria Math" panose="02040503050406030204" pitchFamily="18" charset="0"/>
                      </a:rPr>
                      <m:t>𝑦</m:t>
                    </m:r>
                    <m:r>
                      <a:rPr lang="en-US" altLang="zh-CN" sz="2400" i="1" baseline="-25000" dirty="0" err="1">
                        <a:latin typeface="Cambria Math" panose="02040503050406030204" pitchFamily="18" charset="0"/>
                      </a:rPr>
                      <m:t>𝑖</m:t>
                    </m:r>
                  </m:oMath>
                </a14:m>
                <a:r>
                  <a:rPr lang="en-US" altLang="zh-CN" sz="2400" i="1" baseline="-25000" dirty="0"/>
                  <a:t> </a:t>
                </a:r>
                <a:r>
                  <a:rPr lang="en-US" altLang="zh-CN" sz="2400" dirty="0"/>
                  <a:t>~ </a:t>
                </a:r>
                <a:r>
                  <a:rPr lang="zh-CN" altLang="en-US" sz="2400" dirty="0"/>
                  <a:t>从第 </a:t>
                </a:r>
                <a14:m>
                  <m:oMath xmlns:m="http://schemas.openxmlformats.org/officeDocument/2006/math">
                    <m:r>
                      <a:rPr lang="en-US" altLang="zh-CN" sz="2400" i="1" dirty="0" smtClean="0">
                        <a:latin typeface="Cambria Math" panose="02040503050406030204" pitchFamily="18" charset="0"/>
                      </a:rPr>
                      <m:t>𝑖</m:t>
                    </m:r>
                    <m:r>
                      <a:rPr lang="en-US" altLang="zh-CN" sz="2400" i="1" dirty="0">
                        <a:latin typeface="Cambria Math" panose="02040503050406030204" pitchFamily="18" charset="0"/>
                      </a:rPr>
                      <m:t> </m:t>
                    </m:r>
                  </m:oMath>
                </a14:m>
                <a:r>
                  <a:rPr lang="zh-CN" altLang="en-US" sz="2400" dirty="0"/>
                  <a:t>个非吸收状态出发，被某个吸收状态吸收前的平均转移次数</a:t>
                </a:r>
                <a:r>
                  <a:rPr lang="en-US" altLang="zh-CN" sz="2400" dirty="0"/>
                  <a:t>.</a:t>
                </a:r>
              </a:p>
            </p:txBody>
          </p:sp>
        </mc:Choice>
        <mc:Fallback xmlns="">
          <p:sp>
            <p:nvSpPr>
              <p:cNvPr id="46095" name="Text Box 15"/>
              <p:cNvSpPr txBox="1">
                <a:spLocks noRot="1" noChangeAspect="1" noMove="1" noResize="1" noEditPoints="1" noAdjustHandles="1" noChangeArrowheads="1" noChangeShapeType="1" noTextEdit="1"/>
              </p:cNvSpPr>
              <p:nvPr/>
            </p:nvSpPr>
            <p:spPr bwMode="auto">
              <a:xfrm>
                <a:off x="1066800" y="4780726"/>
                <a:ext cx="9949543" cy="535531"/>
              </a:xfrm>
              <a:prstGeom prst="rect">
                <a:avLst/>
              </a:prstGeom>
              <a:blipFill rotWithShape="0">
                <a:blip r:embed="rId12"/>
                <a:stretch>
                  <a:fillRect l="-184" t="-2273" b="-18182"/>
                </a:stretch>
              </a:blip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 name="文本占位符 1"/>
          <p:cNvSpPr>
            <a:spLocks noGrp="1"/>
          </p:cNvSpPr>
          <p:nvPr>
            <p:ph type="body" sz="quarter" idx="10"/>
          </p:nvPr>
        </p:nvSpPr>
        <p:spPr>
          <a:xfrm>
            <a:off x="1621701" y="600502"/>
            <a:ext cx="4702899" cy="387798"/>
          </a:xfrm>
        </p:spPr>
        <p:txBody>
          <a:bodyPr/>
          <a:lstStyle/>
          <a:p>
            <a:r>
              <a:rPr lang="zh-CN" altLang="en-US" sz="2800" dirty="0">
                <a:latin typeface="+mn-ea"/>
              </a:rPr>
              <a:t>马氏链的两个重要</a:t>
            </a:r>
            <a:r>
              <a:rPr lang="zh-CN" altLang="en-US" sz="2800" dirty="0" smtClean="0">
                <a:latin typeface="+mn-ea"/>
              </a:rPr>
              <a:t>类型</a:t>
            </a:r>
            <a:endParaRPr lang="zh-CN" altLang="en-US" sz="2800" dirty="0">
              <a:latin typeface="+mn-ea"/>
            </a:endParaRPr>
          </a:p>
        </p:txBody>
      </p:sp>
    </p:spTree>
    <p:extLst>
      <p:ext uri="{BB962C8B-B14F-4D97-AF65-F5344CB8AC3E}">
        <p14:creationId xmlns:p14="http://schemas.microsoft.com/office/powerpoint/2010/main" val="16441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089"/>
                                        </p:tgtEl>
                                        <p:attrNameLst>
                                          <p:attrName>style.visibility</p:attrName>
                                        </p:attrNameLst>
                                      </p:cBhvr>
                                      <p:to>
                                        <p:strVal val="visible"/>
                                      </p:to>
                                    </p:set>
                                    <p:animEffect transition="in" filter="box(in)">
                                      <p:cBhvr>
                                        <p:cTn id="7" dur="1000"/>
                                        <p:tgtEl>
                                          <p:spTgt spid="460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6090"/>
                                        </p:tgtEl>
                                        <p:attrNameLst>
                                          <p:attrName>style.visibility</p:attrName>
                                        </p:attrNameLst>
                                      </p:cBhvr>
                                      <p:to>
                                        <p:strVal val="visible"/>
                                      </p:to>
                                    </p:set>
                                    <p:animEffect transition="in" filter="blinds(horizontal)">
                                      <p:cBhvr>
                                        <p:cTn id="12" dur="1000"/>
                                        <p:tgtEl>
                                          <p:spTgt spid="460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6087"/>
                                        </p:tgtEl>
                                        <p:attrNameLst>
                                          <p:attrName>style.visibility</p:attrName>
                                        </p:attrNameLst>
                                      </p:cBhvr>
                                      <p:to>
                                        <p:strVal val="visible"/>
                                      </p:to>
                                    </p:set>
                                    <p:animEffect transition="in" filter="blinds(horizontal)">
                                      <p:cBhvr>
                                        <p:cTn id="17" dur="1000"/>
                                        <p:tgtEl>
                                          <p:spTgt spid="460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6091"/>
                                        </p:tgtEl>
                                        <p:attrNameLst>
                                          <p:attrName>style.visibility</p:attrName>
                                        </p:attrNameLst>
                                      </p:cBhvr>
                                      <p:to>
                                        <p:strVal val="visible"/>
                                      </p:to>
                                    </p:set>
                                    <p:animEffect transition="in" filter="checkerboard(across)">
                                      <p:cBhvr>
                                        <p:cTn id="22" dur="1000"/>
                                        <p:tgtEl>
                                          <p:spTgt spid="460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46092"/>
                                        </p:tgtEl>
                                        <p:attrNameLst>
                                          <p:attrName>style.visibility</p:attrName>
                                        </p:attrNameLst>
                                      </p:cBhvr>
                                      <p:to>
                                        <p:strVal val="visible"/>
                                      </p:to>
                                    </p:set>
                                    <p:animEffect transition="in" filter="checkerboard(across)">
                                      <p:cBhvr>
                                        <p:cTn id="27" dur="1000"/>
                                        <p:tgtEl>
                                          <p:spTgt spid="460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46095"/>
                                        </p:tgtEl>
                                        <p:attrNameLst>
                                          <p:attrName>style.visibility</p:attrName>
                                        </p:attrNameLst>
                                      </p:cBhvr>
                                      <p:to>
                                        <p:strVal val="visible"/>
                                      </p:to>
                                    </p:set>
                                    <p:anim calcmode="lin" valueType="num">
                                      <p:cBhvr>
                                        <p:cTn id="32" dur="1000" fill="hold"/>
                                        <p:tgtEl>
                                          <p:spTgt spid="46095"/>
                                        </p:tgtEl>
                                        <p:attrNameLst>
                                          <p:attrName>ppt_w</p:attrName>
                                        </p:attrNameLst>
                                      </p:cBhvr>
                                      <p:tavLst>
                                        <p:tav tm="0">
                                          <p:val>
                                            <p:fltVal val="0"/>
                                          </p:val>
                                        </p:tav>
                                        <p:tav tm="100000">
                                          <p:val>
                                            <p:strVal val="#ppt_w"/>
                                          </p:val>
                                        </p:tav>
                                      </p:tavLst>
                                    </p:anim>
                                    <p:anim calcmode="lin" valueType="num">
                                      <p:cBhvr>
                                        <p:cTn id="33" dur="1000" fill="hold"/>
                                        <p:tgtEl>
                                          <p:spTgt spid="4609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9" grpId="0" animBg="1"/>
      <p:bldP spid="46090" grpId="0" animBg="1" autoUpdateAnimBg="0"/>
      <p:bldP spid="46091" grpId="0" animBg="1" autoUpdateAnimBg="0"/>
      <p:bldP spid="46095"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620486" y="1227416"/>
                <a:ext cx="11059885" cy="1599412"/>
              </a:xfrm>
              <a:prstGeom prst="rect">
                <a:avLst/>
              </a:prstGeom>
            </p:spPr>
            <p:txBody>
              <a:bodyPr wrap="square">
                <a:spAutoFit/>
              </a:bodyPr>
              <a:lstStyle/>
              <a:p>
                <a:pPr algn="ctr"/>
                <a:r>
                  <a:rPr lang="zh-CN" altLang="en-US" sz="2400" b="1" dirty="0"/>
                  <a:t>吸收马尔可夫链</a:t>
                </a:r>
              </a:p>
              <a:p>
                <a:r>
                  <a:rPr lang="zh-CN" altLang="en-US" sz="2400" dirty="0"/>
                  <a:t>在马尔可夫链中，称</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𝑃</m:t>
                        </m:r>
                      </m:e>
                      <m:sub>
                        <m:r>
                          <a:rPr lang="en-US" altLang="zh-CN" sz="2400" i="1" dirty="0">
                            <a:latin typeface="Cambria Math" panose="02040503050406030204" pitchFamily="18" charset="0"/>
                          </a:rPr>
                          <m:t>𝑖𝑗</m:t>
                        </m:r>
                      </m:sub>
                    </m:sSub>
                    <m:r>
                      <a:rPr lang="en-US" altLang="zh-CN" sz="2400" i="1" dirty="0">
                        <a:latin typeface="Cambria Math" panose="02040503050406030204" pitchFamily="18" charset="0"/>
                      </a:rPr>
                      <m:t>=1</m:t>
                    </m:r>
                  </m:oMath>
                </a14:m>
                <a:r>
                  <a:rPr lang="zh-CN" altLang="en-US" sz="2400" dirty="0"/>
                  <a:t>的状态为吸收状态。如果一个马尔可夫链中至少包含一个吸收状态，并且从每一个非吸收状态出发，都可以到达某个吸收状态，那么这个马尔可夫链称为吸收马尔可夫链（</a:t>
                </a:r>
                <a:r>
                  <a:rPr lang="en-US" altLang="zh-CN" sz="2400" dirty="0"/>
                  <a:t>Absorbing Markov Chains</a:t>
                </a:r>
                <a:r>
                  <a:rPr lang="zh-CN" altLang="en-US" sz="2400" dirty="0"/>
                  <a:t>）</a:t>
                </a:r>
              </a:p>
            </p:txBody>
          </p:sp>
        </mc:Choice>
        <mc:Fallback xmlns="">
          <p:sp>
            <p:nvSpPr>
              <p:cNvPr id="2" name="矩形 1"/>
              <p:cNvSpPr>
                <a:spLocks noRot="1" noChangeAspect="1" noMove="1" noResize="1" noEditPoints="1" noAdjustHandles="1" noChangeArrowheads="1" noChangeShapeType="1" noTextEdit="1"/>
              </p:cNvSpPr>
              <p:nvPr/>
            </p:nvSpPr>
            <p:spPr>
              <a:xfrm>
                <a:off x="620486" y="1227416"/>
                <a:ext cx="11059885" cy="1599412"/>
              </a:xfrm>
              <a:prstGeom prst="rect">
                <a:avLst/>
              </a:prstGeom>
              <a:blipFill rotWithShape="0">
                <a:blip r:embed="rId2"/>
                <a:stretch>
                  <a:fillRect l="-882" t="-3042" b="-7605"/>
                </a:stretch>
              </a:blipFill>
            </p:spPr>
            <p:txBody>
              <a:bodyPr/>
              <a:lstStyle/>
              <a:p>
                <a:r>
                  <a:rPr lang="zh-CN" altLang="en-US">
                    <a:noFill/>
                  </a:rPr>
                  <a:t> </a:t>
                </a:r>
              </a:p>
            </p:txBody>
          </p:sp>
        </mc:Fallback>
      </mc:AlternateContent>
      <p:pic>
        <p:nvPicPr>
          <p:cNvPr id="3" name="图片 2"/>
          <p:cNvPicPr>
            <a:picLocks noChangeAspect="1"/>
          </p:cNvPicPr>
          <p:nvPr/>
        </p:nvPicPr>
        <p:blipFill rotWithShape="1">
          <a:blip r:embed="rId3">
            <a:clrChange>
              <a:clrFrom>
                <a:srgbClr val="FFFFFF"/>
              </a:clrFrom>
              <a:clrTo>
                <a:srgbClr val="FFFFFF">
                  <a:alpha val="0"/>
                </a:srgbClr>
              </a:clrTo>
            </a:clrChange>
          </a:blip>
          <a:srcRect l="1968" t="6602" r="1968" b="7566"/>
          <a:stretch/>
        </p:blipFill>
        <p:spPr>
          <a:xfrm>
            <a:off x="2677886" y="2941817"/>
            <a:ext cx="8754512" cy="2088232"/>
          </a:xfrm>
          <a:prstGeom prst="rect">
            <a:avLst/>
          </a:prstGeom>
        </p:spPr>
      </p:pic>
      <p:sp>
        <p:nvSpPr>
          <p:cNvPr id="4" name="矩形 3"/>
          <p:cNvSpPr/>
          <p:nvPr/>
        </p:nvSpPr>
        <p:spPr>
          <a:xfrm>
            <a:off x="715718" y="3755100"/>
            <a:ext cx="1811965" cy="461665"/>
          </a:xfrm>
          <a:prstGeom prst="rect">
            <a:avLst/>
          </a:prstGeom>
        </p:spPr>
        <p:txBody>
          <a:bodyPr wrap="square">
            <a:spAutoFit/>
          </a:bodyPr>
          <a:lstStyle/>
          <a:p>
            <a:pPr algn="ctr"/>
            <a:r>
              <a:rPr lang="zh-CN" altLang="en-US" sz="2400" b="1" dirty="0"/>
              <a:t>醉汉模型</a:t>
            </a:r>
            <a:endParaRPr lang="zh-CN" altLang="en-US" sz="2400" dirty="0"/>
          </a:p>
        </p:txBody>
      </p:sp>
      <p:sp>
        <p:nvSpPr>
          <p:cNvPr id="5" name="文本占位符 4"/>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8482241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3087460" y="3432508"/>
            <a:ext cx="5276850" cy="2581275"/>
          </a:xfrm>
          <a:prstGeom prst="rect">
            <a:avLst/>
          </a:prstGeom>
        </p:spPr>
      </p:pic>
      <p:pic>
        <p:nvPicPr>
          <p:cNvPr id="3" name="图片 2"/>
          <p:cNvPicPr>
            <a:picLocks noChangeAspect="1"/>
          </p:cNvPicPr>
          <p:nvPr/>
        </p:nvPicPr>
        <p:blipFill rotWithShape="1">
          <a:blip r:embed="rId3">
            <a:clrChange>
              <a:clrFrom>
                <a:srgbClr val="FFFFFF"/>
              </a:clrFrom>
              <a:clrTo>
                <a:srgbClr val="FFFFFF">
                  <a:alpha val="0"/>
                </a:srgbClr>
              </a:clrTo>
            </a:clrChange>
          </a:blip>
          <a:srcRect l="1968" t="6602" r="1968" b="7566"/>
          <a:stretch/>
        </p:blipFill>
        <p:spPr>
          <a:xfrm>
            <a:off x="1621701" y="1166288"/>
            <a:ext cx="8754512" cy="2088232"/>
          </a:xfrm>
          <a:prstGeom prst="rect">
            <a:avLst/>
          </a:prstGeom>
        </p:spPr>
      </p:pic>
      <p:sp>
        <p:nvSpPr>
          <p:cNvPr id="4" name="文本占位符 3"/>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632952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983664" y="2420609"/>
            <a:ext cx="2232248" cy="2251046"/>
          </a:xfrm>
          <a:prstGeom prst="rect">
            <a:avLst/>
          </a:prstGeom>
        </p:spPr>
      </p:pic>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3719913" y="1583091"/>
            <a:ext cx="7699201" cy="3926082"/>
          </a:xfrm>
          <a:prstGeom prst="rect">
            <a:avLst/>
          </a:prstGeom>
        </p:spPr>
      </p:pic>
      <p:sp>
        <p:nvSpPr>
          <p:cNvPr id="6" name="文本框 5"/>
          <p:cNvSpPr txBox="1"/>
          <p:nvPr/>
        </p:nvSpPr>
        <p:spPr>
          <a:xfrm>
            <a:off x="1168295" y="2581344"/>
            <a:ext cx="396000" cy="369332"/>
          </a:xfrm>
          <a:prstGeom prst="rect">
            <a:avLst/>
          </a:prstGeom>
          <a:solidFill>
            <a:srgbClr val="F9EDCE"/>
          </a:solidFill>
        </p:spPr>
        <p:txBody>
          <a:bodyPr wrap="square" rtlCol="0">
            <a:spAutoFit/>
          </a:bodyPr>
          <a:lstStyle/>
          <a:p>
            <a:r>
              <a:rPr lang="en-US" altLang="zh-CN" dirty="0"/>
              <a:t>1</a:t>
            </a:r>
            <a:endParaRPr lang="zh-CN" altLang="en-US" dirty="0"/>
          </a:p>
        </p:txBody>
      </p:sp>
      <p:sp>
        <p:nvSpPr>
          <p:cNvPr id="7" name="文本框 6"/>
          <p:cNvSpPr txBox="1"/>
          <p:nvPr/>
        </p:nvSpPr>
        <p:spPr>
          <a:xfrm>
            <a:off x="1901788" y="2581345"/>
            <a:ext cx="396000" cy="369332"/>
          </a:xfrm>
          <a:prstGeom prst="rect">
            <a:avLst/>
          </a:prstGeom>
          <a:solidFill>
            <a:srgbClr val="F9EDCE"/>
          </a:solidFill>
        </p:spPr>
        <p:txBody>
          <a:bodyPr wrap="square" rtlCol="0">
            <a:spAutoFit/>
          </a:bodyPr>
          <a:lstStyle/>
          <a:p>
            <a:r>
              <a:rPr lang="en-US" altLang="zh-CN" dirty="0"/>
              <a:t>2</a:t>
            </a:r>
            <a:endParaRPr lang="zh-CN" altLang="en-US" dirty="0"/>
          </a:p>
        </p:txBody>
      </p:sp>
      <p:sp>
        <p:nvSpPr>
          <p:cNvPr id="8" name="文本框 7"/>
          <p:cNvSpPr txBox="1"/>
          <p:nvPr/>
        </p:nvSpPr>
        <p:spPr>
          <a:xfrm>
            <a:off x="2632184" y="2581345"/>
            <a:ext cx="396000" cy="369332"/>
          </a:xfrm>
          <a:prstGeom prst="rect">
            <a:avLst/>
          </a:prstGeom>
          <a:solidFill>
            <a:srgbClr val="F9EDCE"/>
          </a:solidFill>
        </p:spPr>
        <p:txBody>
          <a:bodyPr wrap="square" rtlCol="0">
            <a:spAutoFit/>
          </a:bodyPr>
          <a:lstStyle/>
          <a:p>
            <a:r>
              <a:rPr lang="en-US" altLang="zh-CN" dirty="0"/>
              <a:t>3</a:t>
            </a:r>
            <a:endParaRPr lang="zh-CN" altLang="en-US" dirty="0"/>
          </a:p>
        </p:txBody>
      </p:sp>
      <p:sp>
        <p:nvSpPr>
          <p:cNvPr id="9" name="文本框 8"/>
          <p:cNvSpPr txBox="1"/>
          <p:nvPr/>
        </p:nvSpPr>
        <p:spPr>
          <a:xfrm>
            <a:off x="1199688" y="3403857"/>
            <a:ext cx="396000" cy="369332"/>
          </a:xfrm>
          <a:prstGeom prst="rect">
            <a:avLst/>
          </a:prstGeom>
          <a:solidFill>
            <a:srgbClr val="F9EDCE"/>
          </a:solidFill>
        </p:spPr>
        <p:txBody>
          <a:bodyPr wrap="square" rtlCol="0">
            <a:spAutoFit/>
          </a:bodyPr>
          <a:lstStyle/>
          <a:p>
            <a:r>
              <a:rPr lang="en-US" altLang="zh-CN" dirty="0"/>
              <a:t>6</a:t>
            </a:r>
            <a:endParaRPr lang="zh-CN" altLang="en-US" dirty="0"/>
          </a:p>
        </p:txBody>
      </p:sp>
      <p:sp>
        <p:nvSpPr>
          <p:cNvPr id="10" name="文本框 9"/>
          <p:cNvSpPr txBox="1"/>
          <p:nvPr/>
        </p:nvSpPr>
        <p:spPr>
          <a:xfrm>
            <a:off x="1955816" y="3361466"/>
            <a:ext cx="396000" cy="369332"/>
          </a:xfrm>
          <a:prstGeom prst="rect">
            <a:avLst/>
          </a:prstGeom>
          <a:solidFill>
            <a:srgbClr val="F9EDCE"/>
          </a:solidFill>
        </p:spPr>
        <p:txBody>
          <a:bodyPr wrap="square" rtlCol="0">
            <a:spAutoFit/>
          </a:bodyPr>
          <a:lstStyle/>
          <a:p>
            <a:r>
              <a:rPr lang="en-US" altLang="zh-CN" dirty="0"/>
              <a:t>5</a:t>
            </a:r>
            <a:endParaRPr lang="zh-CN" altLang="en-US" dirty="0"/>
          </a:p>
        </p:txBody>
      </p:sp>
      <p:sp>
        <p:nvSpPr>
          <p:cNvPr id="11" name="文本框 10"/>
          <p:cNvSpPr txBox="1"/>
          <p:nvPr/>
        </p:nvSpPr>
        <p:spPr>
          <a:xfrm>
            <a:off x="2639848" y="3403857"/>
            <a:ext cx="396000" cy="369332"/>
          </a:xfrm>
          <a:prstGeom prst="rect">
            <a:avLst/>
          </a:prstGeom>
          <a:solidFill>
            <a:srgbClr val="F9EDCE"/>
          </a:solidFill>
        </p:spPr>
        <p:txBody>
          <a:bodyPr wrap="square" rtlCol="0">
            <a:spAutoFit/>
          </a:bodyPr>
          <a:lstStyle/>
          <a:p>
            <a:r>
              <a:rPr lang="en-US" altLang="zh-CN" dirty="0"/>
              <a:t>4</a:t>
            </a:r>
            <a:endParaRPr lang="zh-CN" altLang="en-US" dirty="0"/>
          </a:p>
        </p:txBody>
      </p:sp>
      <p:sp>
        <p:nvSpPr>
          <p:cNvPr id="12" name="文本框 11"/>
          <p:cNvSpPr txBox="1"/>
          <p:nvPr/>
        </p:nvSpPr>
        <p:spPr>
          <a:xfrm>
            <a:off x="2632184" y="4088769"/>
            <a:ext cx="396000" cy="369332"/>
          </a:xfrm>
          <a:prstGeom prst="rect">
            <a:avLst/>
          </a:prstGeom>
          <a:solidFill>
            <a:srgbClr val="F9EDCE"/>
          </a:solidFill>
        </p:spPr>
        <p:txBody>
          <a:bodyPr wrap="square" rtlCol="0">
            <a:spAutoFit/>
          </a:bodyPr>
          <a:lstStyle/>
          <a:p>
            <a:r>
              <a:rPr lang="en-US" altLang="zh-CN" dirty="0"/>
              <a:t>9</a:t>
            </a:r>
            <a:endParaRPr lang="zh-CN" altLang="en-US" dirty="0"/>
          </a:p>
        </p:txBody>
      </p:sp>
      <p:sp>
        <p:nvSpPr>
          <p:cNvPr id="13" name="文本框 12"/>
          <p:cNvSpPr txBox="1"/>
          <p:nvPr/>
        </p:nvSpPr>
        <p:spPr>
          <a:xfrm>
            <a:off x="1919768" y="4081546"/>
            <a:ext cx="396000" cy="369332"/>
          </a:xfrm>
          <a:prstGeom prst="rect">
            <a:avLst/>
          </a:prstGeom>
          <a:solidFill>
            <a:srgbClr val="F9EDCE"/>
          </a:solidFill>
        </p:spPr>
        <p:txBody>
          <a:bodyPr wrap="square" rtlCol="0">
            <a:spAutoFit/>
          </a:bodyPr>
          <a:lstStyle/>
          <a:p>
            <a:r>
              <a:rPr lang="en-US" altLang="zh-CN" dirty="0"/>
              <a:t>8</a:t>
            </a:r>
            <a:endParaRPr lang="zh-CN" altLang="en-US" dirty="0"/>
          </a:p>
        </p:txBody>
      </p:sp>
      <p:sp>
        <p:nvSpPr>
          <p:cNvPr id="14" name="文本框 13"/>
          <p:cNvSpPr txBox="1"/>
          <p:nvPr/>
        </p:nvSpPr>
        <p:spPr>
          <a:xfrm>
            <a:off x="1199688" y="4081546"/>
            <a:ext cx="396000" cy="369332"/>
          </a:xfrm>
          <a:prstGeom prst="rect">
            <a:avLst/>
          </a:prstGeom>
          <a:solidFill>
            <a:srgbClr val="F9EDCE"/>
          </a:solidFill>
        </p:spPr>
        <p:txBody>
          <a:bodyPr wrap="square" rtlCol="0">
            <a:spAutoFit/>
          </a:bodyPr>
          <a:lstStyle/>
          <a:p>
            <a:r>
              <a:rPr lang="en-US" altLang="zh-CN" dirty="0"/>
              <a:t>7</a:t>
            </a:r>
            <a:endParaRPr lang="zh-CN" altLang="en-US" dirty="0"/>
          </a:p>
        </p:txBody>
      </p:sp>
      <p:sp>
        <p:nvSpPr>
          <p:cNvPr id="2" name="文本占位符 1"/>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4336840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9863" y="533426"/>
            <a:ext cx="4386137" cy="523220"/>
          </a:xfrm>
          <a:prstGeom prst="rect">
            <a:avLst/>
          </a:prstGeom>
        </p:spPr>
        <p:txBody>
          <a:bodyPr wrap="none">
            <a:spAutoFit/>
          </a:bodyPr>
          <a:lstStyle/>
          <a:p>
            <a:r>
              <a:rPr lang="en-US" altLang="zh-CN" sz="2800" b="1" dirty="0">
                <a:solidFill>
                  <a:srgbClr val="2F2F2F"/>
                </a:solidFill>
              </a:rPr>
              <a:t>HMM</a:t>
            </a:r>
            <a:r>
              <a:rPr lang="zh-CN" altLang="en-US" sz="2800" b="1" dirty="0">
                <a:solidFill>
                  <a:srgbClr val="2F2F2F"/>
                </a:solidFill>
              </a:rPr>
              <a:t>（隐马尔可夫模型）</a:t>
            </a:r>
            <a:endParaRPr lang="zh-CN" altLang="en-US" sz="2800" dirty="0"/>
          </a:p>
        </p:txBody>
      </p:sp>
      <p:sp>
        <p:nvSpPr>
          <p:cNvPr id="3" name="矩形 2"/>
          <p:cNvSpPr/>
          <p:nvPr/>
        </p:nvSpPr>
        <p:spPr>
          <a:xfrm>
            <a:off x="955575" y="1347368"/>
            <a:ext cx="10280849" cy="1200329"/>
          </a:xfrm>
          <a:prstGeom prst="rect">
            <a:avLst/>
          </a:prstGeom>
        </p:spPr>
        <p:txBody>
          <a:bodyPr wrap="square">
            <a:spAutoFit/>
          </a:bodyPr>
          <a:lstStyle/>
          <a:p>
            <a:pPr algn="just" latinLnBrk="0"/>
            <a:r>
              <a:rPr lang="zh-CN" altLang="en-US" sz="2400" b="1" dirty="0">
                <a:solidFill>
                  <a:srgbClr val="2F2F2F"/>
                </a:solidFill>
              </a:rPr>
              <a:t>隐马尔可夫模型</a:t>
            </a:r>
            <a:r>
              <a:rPr lang="zh-CN" altLang="en-US" sz="2400" dirty="0">
                <a:solidFill>
                  <a:srgbClr val="2F2F2F"/>
                </a:solidFill>
              </a:rPr>
              <a:t>（</a:t>
            </a:r>
            <a:r>
              <a:rPr lang="en-US" altLang="zh-CN" sz="2400" dirty="0">
                <a:solidFill>
                  <a:srgbClr val="2F2F2F"/>
                </a:solidFill>
              </a:rPr>
              <a:t>Hidden Markov Model</a:t>
            </a:r>
            <a:r>
              <a:rPr lang="zh-CN" altLang="en-US" sz="2400" dirty="0">
                <a:solidFill>
                  <a:srgbClr val="2F2F2F"/>
                </a:solidFill>
              </a:rPr>
              <a:t>，</a:t>
            </a:r>
            <a:r>
              <a:rPr lang="en-US" altLang="zh-CN" sz="2400" dirty="0">
                <a:solidFill>
                  <a:srgbClr val="2F2F2F"/>
                </a:solidFill>
              </a:rPr>
              <a:t>HMM</a:t>
            </a:r>
            <a:r>
              <a:rPr lang="zh-CN" altLang="en-US" sz="2400" dirty="0">
                <a:solidFill>
                  <a:srgbClr val="2F2F2F"/>
                </a:solidFill>
              </a:rPr>
              <a:t>）是统计模型，它用来描述一个含有隐含未知参数的马尔可夫过程。其难点是从可观察的参数中确定该过程的隐含参数。然后利用这些参数来作进一步的分析，例如模式识别。</a:t>
            </a:r>
          </a:p>
        </p:txBody>
      </p:sp>
      <p:pic>
        <p:nvPicPr>
          <p:cNvPr id="4" name="图片 3"/>
          <p:cNvPicPr>
            <a:picLocks noChangeAspect="1"/>
          </p:cNvPicPr>
          <p:nvPr/>
        </p:nvPicPr>
        <p:blipFill rotWithShape="1">
          <a:blip r:embed="rId2">
            <a:clrChange>
              <a:clrFrom>
                <a:srgbClr val="FFFFFF"/>
              </a:clrFrom>
              <a:clrTo>
                <a:srgbClr val="FFFFFF">
                  <a:alpha val="0"/>
                </a:srgbClr>
              </a:clrTo>
            </a:clrChange>
          </a:blip>
          <a:srcRect t="30744"/>
          <a:stretch/>
        </p:blipFill>
        <p:spPr>
          <a:xfrm>
            <a:off x="1219200" y="2697945"/>
            <a:ext cx="9144000" cy="2589809"/>
          </a:xfrm>
          <a:prstGeom prst="rect">
            <a:avLst/>
          </a:prstGeom>
        </p:spPr>
      </p:pic>
    </p:spTree>
    <p:extLst>
      <p:ext uri="{BB962C8B-B14F-4D97-AF65-F5344CB8AC3E}">
        <p14:creationId xmlns:p14="http://schemas.microsoft.com/office/powerpoint/2010/main" val="22000324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smtClean="0"/>
              <a:t>第 </a:t>
            </a:r>
            <a:fld id="{75168D04-7926-484C-B90B-2D13ABC6EC67}" type="slidenum">
              <a:rPr lang="zh-CN" altLang="en-US" smtClean="0"/>
              <a:pPr/>
              <a:t>3</a:t>
            </a:fld>
            <a:r>
              <a:rPr lang="zh-CN" altLang="en-US" smtClean="0"/>
              <a:t> 页</a:t>
            </a:r>
            <a:endParaRPr lang="zh-CN" altLang="en-US" dirty="0"/>
          </a:p>
        </p:txBody>
      </p:sp>
      <p:sp>
        <p:nvSpPr>
          <p:cNvPr id="3" name="页脚占位符 2"/>
          <p:cNvSpPr>
            <a:spLocks noGrp="1"/>
          </p:cNvSpPr>
          <p:nvPr>
            <p:ph type="ftr" sz="quarter" idx="3"/>
          </p:nvPr>
        </p:nvSpPr>
        <p:spPr/>
        <p:txBody>
          <a:bodyPr/>
          <a:lstStyle/>
          <a:p>
            <a:r>
              <a:rPr lang="zh-CN" altLang="en-US" smtClean="0"/>
              <a:t>自强不息，知行合一</a:t>
            </a:r>
            <a:endParaRPr lang="zh-CN" altLang="en-US" dirty="0"/>
          </a:p>
        </p:txBody>
      </p:sp>
      <p:sp>
        <p:nvSpPr>
          <p:cNvPr id="11" name="文本占位符 10"/>
          <p:cNvSpPr>
            <a:spLocks noGrp="1"/>
          </p:cNvSpPr>
          <p:nvPr>
            <p:ph type="body" sz="quarter" idx="10"/>
          </p:nvPr>
        </p:nvSpPr>
        <p:spPr>
          <a:xfrm>
            <a:off x="1621701" y="212703"/>
            <a:ext cx="7120365" cy="775597"/>
          </a:xfrm>
        </p:spPr>
        <p:txBody>
          <a:bodyPr/>
          <a:lstStyle/>
          <a:p>
            <a:r>
              <a:rPr lang="zh-CN" altLang="en-US" sz="2800" dirty="0" smtClean="0"/>
              <a:t>数学建模竞赛（</a:t>
            </a:r>
            <a:r>
              <a:rPr lang="en-US" altLang="zh-CN" sz="2800" dirty="0" smtClean="0"/>
              <a:t>MCM &amp; CUMCM</a:t>
            </a:r>
            <a:r>
              <a:rPr lang="zh-CN" altLang="en-US" sz="2800" dirty="0" smtClean="0"/>
              <a:t>）介绍</a:t>
            </a:r>
            <a:endParaRPr lang="zh-CN" altLang="en-US" sz="2800" dirty="0"/>
          </a:p>
        </p:txBody>
      </p:sp>
      <p:sp>
        <p:nvSpPr>
          <p:cNvPr id="5" name="矩形 4"/>
          <p:cNvSpPr/>
          <p:nvPr/>
        </p:nvSpPr>
        <p:spPr>
          <a:xfrm>
            <a:off x="271305" y="1157890"/>
            <a:ext cx="6139543" cy="2554545"/>
          </a:xfrm>
          <a:prstGeom prst="rect">
            <a:avLst/>
          </a:prstGeom>
        </p:spPr>
        <p:txBody>
          <a:bodyPr wrap="square">
            <a:spAutoFit/>
          </a:bodyPr>
          <a:lstStyle/>
          <a:p>
            <a:pPr lvl="0" indent="-274320" algn="just" defTabSz="914400">
              <a:buClr>
                <a:srgbClr val="94C600"/>
              </a:buClr>
              <a:buSzPct val="76000"/>
              <a:buFont typeface="Wingdings 2" pitchFamily="18" charset="2"/>
              <a:buChar char=""/>
            </a:pPr>
            <a:r>
              <a:rPr lang="en-US" altLang="zh-CN" sz="2000" b="1" dirty="0">
                <a:solidFill>
                  <a:srgbClr val="3E3D2D"/>
                </a:solidFill>
                <a:latin typeface="华文楷体" pitchFamily="2" charset="-122"/>
                <a:ea typeface="华文楷体" pitchFamily="2" charset="-122"/>
              </a:rPr>
              <a:t>1985</a:t>
            </a:r>
            <a:r>
              <a:rPr lang="zh-CN" altLang="en-US" sz="2000" b="1" dirty="0">
                <a:solidFill>
                  <a:srgbClr val="3E3D2D"/>
                </a:solidFill>
                <a:latin typeface="华文楷体" pitchFamily="2" charset="-122"/>
                <a:ea typeface="华文楷体" pitchFamily="2" charset="-122"/>
              </a:rPr>
              <a:t>年在美国出现了一种叫做</a:t>
            </a:r>
            <a:r>
              <a:rPr lang="en-US" altLang="zh-CN" sz="2000" b="1" dirty="0">
                <a:solidFill>
                  <a:srgbClr val="3E3D2D"/>
                </a:solidFill>
                <a:latin typeface="华文楷体" pitchFamily="2" charset="-122"/>
                <a:ea typeface="华文楷体" pitchFamily="2" charset="-122"/>
              </a:rPr>
              <a:t>MCM</a:t>
            </a:r>
            <a:r>
              <a:rPr lang="zh-CN" altLang="en-US" sz="2000" b="1" dirty="0">
                <a:solidFill>
                  <a:srgbClr val="3E3D2D"/>
                </a:solidFill>
                <a:latin typeface="华文楷体" pitchFamily="2" charset="-122"/>
                <a:ea typeface="华文楷体" pitchFamily="2" charset="-122"/>
              </a:rPr>
              <a:t>的一年一度大学生数学模型竞赛（</a:t>
            </a:r>
            <a:r>
              <a:rPr lang="en-US" altLang="zh-CN" sz="2000" b="1" dirty="0">
                <a:solidFill>
                  <a:srgbClr val="3E3D2D"/>
                </a:solidFill>
                <a:latin typeface="华文楷体" pitchFamily="2" charset="-122"/>
                <a:ea typeface="华文楷体" pitchFamily="2" charset="-122"/>
              </a:rPr>
              <a:t>1987</a:t>
            </a:r>
            <a:r>
              <a:rPr lang="zh-CN" altLang="en-US" sz="2000" b="1" dirty="0">
                <a:solidFill>
                  <a:srgbClr val="3E3D2D"/>
                </a:solidFill>
                <a:latin typeface="华文楷体" pitchFamily="2" charset="-122"/>
                <a:ea typeface="华文楷体" pitchFamily="2" charset="-122"/>
              </a:rPr>
              <a:t>年全称为</a:t>
            </a:r>
            <a:r>
              <a:rPr lang="en-US" altLang="zh-CN" sz="2000" b="1" dirty="0">
                <a:solidFill>
                  <a:srgbClr val="3E3D2D"/>
                </a:solidFill>
                <a:latin typeface="华文楷体" pitchFamily="2" charset="-122"/>
                <a:ea typeface="华文楷体" pitchFamily="2" charset="-122"/>
              </a:rPr>
              <a:t>Mathematical Competition in Modeling,1988</a:t>
            </a:r>
            <a:r>
              <a:rPr lang="zh-CN" altLang="en-US" sz="2000" b="1" dirty="0">
                <a:solidFill>
                  <a:srgbClr val="3E3D2D"/>
                </a:solidFill>
                <a:latin typeface="华文楷体" pitchFamily="2" charset="-122"/>
                <a:ea typeface="华文楷体" pitchFamily="2" charset="-122"/>
              </a:rPr>
              <a:t>年改全称为</a:t>
            </a:r>
            <a:r>
              <a:rPr lang="en-US" altLang="zh-CN" sz="2000" b="1" dirty="0">
                <a:solidFill>
                  <a:srgbClr val="3E3D2D"/>
                </a:solidFill>
                <a:latin typeface="华文楷体" pitchFamily="2" charset="-122"/>
                <a:ea typeface="华文楷体" pitchFamily="2" charset="-122"/>
              </a:rPr>
              <a:t>Mathematical Contest in Modeling,</a:t>
            </a:r>
            <a:r>
              <a:rPr lang="zh-CN" altLang="en-US" sz="2000" b="1" dirty="0">
                <a:solidFill>
                  <a:srgbClr val="3E3D2D"/>
                </a:solidFill>
                <a:latin typeface="华文楷体" pitchFamily="2" charset="-122"/>
                <a:ea typeface="华文楷体" pitchFamily="2" charset="-122"/>
              </a:rPr>
              <a:t>其缩写均为</a:t>
            </a:r>
            <a:r>
              <a:rPr lang="en-US" altLang="zh-CN" sz="2000" b="1" dirty="0">
                <a:solidFill>
                  <a:srgbClr val="3E3D2D"/>
                </a:solidFill>
                <a:latin typeface="华文楷体" pitchFamily="2" charset="-122"/>
                <a:ea typeface="华文楷体" pitchFamily="2" charset="-122"/>
              </a:rPr>
              <a:t>MCM</a:t>
            </a:r>
            <a:r>
              <a:rPr lang="zh-CN" altLang="en-US" sz="2000" b="1" dirty="0">
                <a:solidFill>
                  <a:srgbClr val="3E3D2D"/>
                </a:solidFill>
                <a:latin typeface="华文楷体" pitchFamily="2" charset="-122"/>
                <a:ea typeface="华文楷体" pitchFamily="2" charset="-122"/>
              </a:rPr>
              <a:t>）。</a:t>
            </a:r>
            <a:endParaRPr lang="en-US" altLang="zh-CN" sz="2000" b="1" dirty="0">
              <a:solidFill>
                <a:srgbClr val="3E3D2D"/>
              </a:solidFill>
              <a:latin typeface="华文楷体" pitchFamily="2" charset="-122"/>
              <a:ea typeface="华文楷体" pitchFamily="2" charset="-122"/>
            </a:endParaRPr>
          </a:p>
          <a:p>
            <a:pPr lvl="0" indent="-274320" algn="just" defTabSz="914400">
              <a:buClr>
                <a:srgbClr val="94C600"/>
              </a:buClr>
              <a:buSzPct val="76000"/>
              <a:buFont typeface="Wingdings 2" pitchFamily="18" charset="2"/>
              <a:buChar char=""/>
            </a:pPr>
            <a:r>
              <a:rPr lang="zh-CN" altLang="en-US" sz="2000" b="1" dirty="0">
                <a:solidFill>
                  <a:srgbClr val="3E3D2D"/>
                </a:solidFill>
                <a:latin typeface="华文楷体" pitchFamily="2" charset="-122"/>
                <a:ea typeface="华文楷体" pitchFamily="2" charset="-122"/>
              </a:rPr>
              <a:t>每年的比赛时间一般定在二月初，需要通过官方网站报名，每年一次。在国际上产生很大影响，现已成为国际性的大学生的一项著名赛事。</a:t>
            </a:r>
            <a:endParaRPr lang="en-US" altLang="zh-CN" sz="2000" b="1" dirty="0">
              <a:solidFill>
                <a:srgbClr val="3E3D2D"/>
              </a:solidFill>
              <a:latin typeface="华文楷体" pitchFamily="2" charset="-122"/>
              <a:ea typeface="华文楷体" pitchFamily="2" charset="-122"/>
            </a:endParaRPr>
          </a:p>
          <a:p>
            <a:pPr lvl="0" indent="-274320" defTabSz="914400">
              <a:buClr>
                <a:srgbClr val="94C600"/>
              </a:buClr>
              <a:buSzPct val="76000"/>
              <a:buFont typeface="Wingdings 2" pitchFamily="18" charset="2"/>
              <a:buChar char=""/>
            </a:pPr>
            <a:r>
              <a:rPr lang="zh-CN" altLang="en-US" sz="2000" b="1" dirty="0">
                <a:solidFill>
                  <a:srgbClr val="3E3D2D"/>
                </a:solidFill>
                <a:latin typeface="华文楷体" pitchFamily="2" charset="-122"/>
                <a:ea typeface="华文楷体" pitchFamily="2" charset="-122"/>
              </a:rPr>
              <a:t>官方网站：</a:t>
            </a:r>
            <a:r>
              <a:rPr lang="en-US" altLang="zh-CN" sz="2000" b="1" dirty="0" smtClean="0">
                <a:solidFill>
                  <a:srgbClr val="3E3D2D"/>
                </a:solidFill>
                <a:latin typeface="华文楷体" pitchFamily="2" charset="-122"/>
                <a:ea typeface="华文楷体" pitchFamily="2" charset="-122"/>
              </a:rPr>
              <a:t>www.comap.com</a:t>
            </a:r>
            <a:r>
              <a:rPr lang="zh-CN" altLang="en-US" sz="2000" b="1" dirty="0">
                <a:solidFill>
                  <a:srgbClr val="3E3D2D"/>
                </a:solidFill>
                <a:latin typeface="华文楷体" pitchFamily="2" charset="-122"/>
                <a:ea typeface="华文楷体" pitchFamily="2" charset="-122"/>
              </a:rPr>
              <a:t> </a:t>
            </a:r>
            <a:r>
              <a:rPr lang="en-US" altLang="zh-CN" sz="2000" b="1" dirty="0" smtClean="0">
                <a:solidFill>
                  <a:srgbClr val="3E3D2D"/>
                </a:solidFill>
                <a:latin typeface="华文楷体" pitchFamily="2" charset="-122"/>
                <a:ea typeface="华文楷体" pitchFamily="2" charset="-122"/>
              </a:rPr>
              <a:t>/www.mcm.edu.cn</a:t>
            </a:r>
            <a:endParaRPr lang="zh-CN" altLang="en-US" sz="2000" b="1" dirty="0">
              <a:solidFill>
                <a:srgbClr val="3E3D2D"/>
              </a:solidFill>
              <a:latin typeface="华文楷体" pitchFamily="2" charset="-122"/>
              <a:ea typeface="华文楷体" pitchFamily="2" charset="-122"/>
            </a:endParaRPr>
          </a:p>
        </p:txBody>
      </p:sp>
      <p:pic>
        <p:nvPicPr>
          <p:cNvPr id="6" name="图片 5"/>
          <p:cNvPicPr>
            <a:picLocks noChangeAspect="1"/>
          </p:cNvPicPr>
          <p:nvPr/>
        </p:nvPicPr>
        <p:blipFill>
          <a:blip r:embed="rId3"/>
          <a:stretch>
            <a:fillRect/>
          </a:stretch>
        </p:blipFill>
        <p:spPr>
          <a:xfrm>
            <a:off x="7339153" y="3701694"/>
            <a:ext cx="3772091" cy="2856152"/>
          </a:xfrm>
          <a:prstGeom prst="rect">
            <a:avLst/>
          </a:prstGeom>
        </p:spPr>
      </p:pic>
      <p:sp>
        <p:nvSpPr>
          <p:cNvPr id="12" name="内容占位符 2"/>
          <p:cNvSpPr txBox="1">
            <a:spLocks/>
          </p:cNvSpPr>
          <p:nvPr/>
        </p:nvSpPr>
        <p:spPr>
          <a:xfrm>
            <a:off x="271305" y="3759593"/>
            <a:ext cx="6099349" cy="255454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400" kern="1200" baseline="0" dirty="0">
                <a:solidFill>
                  <a:schemeClr val="tx1"/>
                </a:solidFill>
                <a:latin typeface="Arial" pitchFamily="34" charset="0"/>
                <a:ea typeface="微软雅黑" pitchFamily="34" charset="-122"/>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274320" algn="just">
              <a:lnSpc>
                <a:spcPct val="100000"/>
              </a:lnSpc>
              <a:spcBef>
                <a:spcPts val="0"/>
              </a:spcBef>
              <a:buClr>
                <a:srgbClr val="94C600"/>
              </a:buClr>
              <a:buSzPct val="76000"/>
              <a:buFont typeface="Wingdings 2" pitchFamily="18" charset="2"/>
              <a:buChar char=""/>
            </a:pPr>
            <a:r>
              <a:rPr lang="zh-CN" altLang="en-US" sz="2000" b="1" dirty="0" smtClean="0">
                <a:latin typeface="华文楷体" pitchFamily="2" charset="-122"/>
                <a:ea typeface="华文楷体" pitchFamily="2" charset="-122"/>
              </a:rPr>
              <a:t>它是一种彻底公开的竞赛，每年只有若干个来自不受限制的任何领域的实际问题，学生以三人组成一队的形式参赛，在三天（</a:t>
            </a:r>
            <a:r>
              <a:rPr lang="en-US" altLang="zh-CN" sz="2000" b="1" dirty="0" smtClean="0">
                <a:latin typeface="华文楷体" pitchFamily="2" charset="-122"/>
                <a:ea typeface="华文楷体" pitchFamily="2" charset="-122"/>
              </a:rPr>
              <a:t>72</a:t>
            </a:r>
            <a:r>
              <a:rPr lang="zh-CN" altLang="en-US" sz="2000" b="1" dirty="0" smtClean="0">
                <a:latin typeface="华文楷体" pitchFamily="2" charset="-122"/>
                <a:ea typeface="华文楷体" pitchFamily="2" charset="-122"/>
              </a:rPr>
              <a:t>小时）（近年改为四天，即</a:t>
            </a:r>
            <a:r>
              <a:rPr lang="en-US" altLang="zh-CN" sz="2000" b="1" dirty="0" smtClean="0">
                <a:latin typeface="华文楷体" pitchFamily="2" charset="-122"/>
                <a:ea typeface="华文楷体" pitchFamily="2" charset="-122"/>
              </a:rPr>
              <a:t>96</a:t>
            </a:r>
            <a:r>
              <a:rPr lang="zh-CN" altLang="en-US" sz="2000" b="1" dirty="0" smtClean="0">
                <a:latin typeface="华文楷体" pitchFamily="2" charset="-122"/>
                <a:ea typeface="华文楷体" pitchFamily="2" charset="-122"/>
              </a:rPr>
              <a:t>小时）内任选一题，完成该实际问题的数学建模的全过程，并就问题的重述、简化和假设及其合理性的论述、数学模型的建立和求解（及软件）、检验和改进、模型的优缺点及其可能的应用范围的自我评述等内容写出论文。</a:t>
            </a:r>
            <a:endParaRPr lang="zh-CN" altLang="en-US" sz="2000" b="1" dirty="0">
              <a:latin typeface="华文楷体" pitchFamily="2" charset="-122"/>
              <a:ea typeface="华文楷体" pitchFamily="2" charset="-122"/>
            </a:endParaRPr>
          </a:p>
        </p:txBody>
      </p:sp>
      <p:pic>
        <p:nvPicPr>
          <p:cNvPr id="4" name="图片 3"/>
          <p:cNvPicPr>
            <a:picLocks noChangeAspect="1"/>
          </p:cNvPicPr>
          <p:nvPr/>
        </p:nvPicPr>
        <p:blipFill>
          <a:blip r:embed="rId4"/>
          <a:stretch>
            <a:fillRect/>
          </a:stretch>
        </p:blipFill>
        <p:spPr>
          <a:xfrm>
            <a:off x="7227417" y="988300"/>
            <a:ext cx="3995564" cy="2549152"/>
          </a:xfrm>
          <a:prstGeom prst="rect">
            <a:avLst/>
          </a:prstGeom>
        </p:spPr>
      </p:pic>
    </p:spTree>
    <p:extLst>
      <p:ext uri="{BB962C8B-B14F-4D97-AF65-F5344CB8AC3E}">
        <p14:creationId xmlns:p14="http://schemas.microsoft.com/office/powerpoint/2010/main" val="37618187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89514" y="988300"/>
            <a:ext cx="5657748" cy="2922561"/>
          </a:xfrm>
          <a:prstGeom prst="rect">
            <a:avLst/>
          </a:prstGeom>
        </p:spPr>
      </p:pic>
      <p:sp>
        <p:nvSpPr>
          <p:cNvPr id="3" name="矩形 2"/>
          <p:cNvSpPr/>
          <p:nvPr/>
        </p:nvSpPr>
        <p:spPr>
          <a:xfrm>
            <a:off x="707572" y="3710283"/>
            <a:ext cx="10700657" cy="2554545"/>
          </a:xfrm>
          <a:prstGeom prst="rect">
            <a:avLst/>
          </a:prstGeom>
        </p:spPr>
        <p:txBody>
          <a:bodyPr wrap="square">
            <a:spAutoFit/>
          </a:bodyPr>
          <a:lstStyle/>
          <a:p>
            <a:pPr algn="just"/>
            <a:r>
              <a:rPr lang="zh-CN" altLang="en-US" sz="2000" dirty="0">
                <a:solidFill>
                  <a:srgbClr val="2F2F2F"/>
                </a:solidFill>
              </a:rPr>
              <a:t>假设我手里有三个不同的骰子。第一个骰子是我们平常见的骰子（称这个骰子为</a:t>
            </a:r>
            <a:r>
              <a:rPr lang="en-US" altLang="zh-CN" sz="2000" dirty="0">
                <a:solidFill>
                  <a:srgbClr val="2F2F2F"/>
                </a:solidFill>
              </a:rPr>
              <a:t>D6</a:t>
            </a:r>
            <a:r>
              <a:rPr lang="zh-CN" altLang="en-US" sz="2000" dirty="0">
                <a:solidFill>
                  <a:srgbClr val="2F2F2F"/>
                </a:solidFill>
              </a:rPr>
              <a:t>），</a:t>
            </a:r>
            <a:r>
              <a:rPr lang="en-US" altLang="zh-CN" sz="2000" dirty="0">
                <a:solidFill>
                  <a:srgbClr val="2F2F2F"/>
                </a:solidFill>
              </a:rPr>
              <a:t>6</a:t>
            </a:r>
            <a:r>
              <a:rPr lang="zh-CN" altLang="en-US" sz="2000" dirty="0">
                <a:solidFill>
                  <a:srgbClr val="2F2F2F"/>
                </a:solidFill>
              </a:rPr>
              <a:t>个面，每个面（</a:t>
            </a:r>
            <a:r>
              <a:rPr lang="en-US" altLang="zh-CN" sz="2000" dirty="0">
                <a:solidFill>
                  <a:srgbClr val="2F2F2F"/>
                </a:solidFill>
              </a:rPr>
              <a:t>1</a:t>
            </a:r>
            <a:r>
              <a:rPr lang="zh-CN" altLang="en-US" sz="2000" dirty="0">
                <a:solidFill>
                  <a:srgbClr val="2F2F2F"/>
                </a:solidFill>
              </a:rPr>
              <a:t>，</a:t>
            </a:r>
            <a:r>
              <a:rPr lang="en-US" altLang="zh-CN" sz="2000" dirty="0">
                <a:solidFill>
                  <a:srgbClr val="2F2F2F"/>
                </a:solidFill>
              </a:rPr>
              <a:t>2</a:t>
            </a:r>
            <a:r>
              <a:rPr lang="zh-CN" altLang="en-US" sz="2000" dirty="0">
                <a:solidFill>
                  <a:srgbClr val="2F2F2F"/>
                </a:solidFill>
              </a:rPr>
              <a:t>，</a:t>
            </a:r>
            <a:r>
              <a:rPr lang="en-US" altLang="zh-CN" sz="2000" dirty="0">
                <a:solidFill>
                  <a:srgbClr val="2F2F2F"/>
                </a:solidFill>
              </a:rPr>
              <a:t>3</a:t>
            </a:r>
            <a:r>
              <a:rPr lang="zh-CN" altLang="en-US" sz="2000" dirty="0">
                <a:solidFill>
                  <a:srgbClr val="2F2F2F"/>
                </a:solidFill>
              </a:rPr>
              <a:t>，</a:t>
            </a:r>
            <a:r>
              <a:rPr lang="en-US" altLang="zh-CN" sz="2000" dirty="0">
                <a:solidFill>
                  <a:srgbClr val="2F2F2F"/>
                </a:solidFill>
              </a:rPr>
              <a:t>4</a:t>
            </a:r>
            <a:r>
              <a:rPr lang="zh-CN" altLang="en-US" sz="2000" dirty="0">
                <a:solidFill>
                  <a:srgbClr val="2F2F2F"/>
                </a:solidFill>
              </a:rPr>
              <a:t>，</a:t>
            </a:r>
            <a:r>
              <a:rPr lang="en-US" altLang="zh-CN" sz="2000" dirty="0">
                <a:solidFill>
                  <a:srgbClr val="2F2F2F"/>
                </a:solidFill>
              </a:rPr>
              <a:t>5</a:t>
            </a:r>
            <a:r>
              <a:rPr lang="zh-CN" altLang="en-US" sz="2000" dirty="0">
                <a:solidFill>
                  <a:srgbClr val="2F2F2F"/>
                </a:solidFill>
              </a:rPr>
              <a:t>，</a:t>
            </a:r>
            <a:r>
              <a:rPr lang="en-US" altLang="zh-CN" sz="2000" dirty="0">
                <a:solidFill>
                  <a:srgbClr val="2F2F2F"/>
                </a:solidFill>
              </a:rPr>
              <a:t>6</a:t>
            </a:r>
            <a:r>
              <a:rPr lang="zh-CN" altLang="en-US" sz="2000" dirty="0">
                <a:solidFill>
                  <a:srgbClr val="2F2F2F"/>
                </a:solidFill>
              </a:rPr>
              <a:t>）出现的概率是</a:t>
            </a:r>
            <a:r>
              <a:rPr lang="en-US" altLang="zh-CN" sz="2000" dirty="0">
                <a:solidFill>
                  <a:srgbClr val="2F2F2F"/>
                </a:solidFill>
              </a:rPr>
              <a:t>1/6</a:t>
            </a:r>
            <a:r>
              <a:rPr lang="zh-CN" altLang="en-US" sz="2000" dirty="0">
                <a:solidFill>
                  <a:srgbClr val="2F2F2F"/>
                </a:solidFill>
              </a:rPr>
              <a:t>。第二个骰子是个四面体（称这个骰子为</a:t>
            </a:r>
            <a:r>
              <a:rPr lang="en-US" altLang="zh-CN" sz="2000" dirty="0">
                <a:solidFill>
                  <a:srgbClr val="2F2F2F"/>
                </a:solidFill>
              </a:rPr>
              <a:t>D4</a:t>
            </a:r>
            <a:r>
              <a:rPr lang="zh-CN" altLang="en-US" sz="2000" dirty="0">
                <a:solidFill>
                  <a:srgbClr val="2F2F2F"/>
                </a:solidFill>
              </a:rPr>
              <a:t>），每个面（</a:t>
            </a:r>
            <a:r>
              <a:rPr lang="en-US" altLang="zh-CN" sz="2000" dirty="0">
                <a:solidFill>
                  <a:srgbClr val="2F2F2F"/>
                </a:solidFill>
              </a:rPr>
              <a:t>1</a:t>
            </a:r>
            <a:r>
              <a:rPr lang="zh-CN" altLang="en-US" sz="2000" dirty="0">
                <a:solidFill>
                  <a:srgbClr val="2F2F2F"/>
                </a:solidFill>
              </a:rPr>
              <a:t>，</a:t>
            </a:r>
            <a:r>
              <a:rPr lang="en-US" altLang="zh-CN" sz="2000" dirty="0">
                <a:solidFill>
                  <a:srgbClr val="2F2F2F"/>
                </a:solidFill>
              </a:rPr>
              <a:t>2</a:t>
            </a:r>
            <a:r>
              <a:rPr lang="zh-CN" altLang="en-US" sz="2000" dirty="0">
                <a:solidFill>
                  <a:srgbClr val="2F2F2F"/>
                </a:solidFill>
              </a:rPr>
              <a:t>，</a:t>
            </a:r>
            <a:r>
              <a:rPr lang="en-US" altLang="zh-CN" sz="2000" dirty="0">
                <a:solidFill>
                  <a:srgbClr val="2F2F2F"/>
                </a:solidFill>
              </a:rPr>
              <a:t>3</a:t>
            </a:r>
            <a:r>
              <a:rPr lang="zh-CN" altLang="en-US" sz="2000" dirty="0">
                <a:solidFill>
                  <a:srgbClr val="2F2F2F"/>
                </a:solidFill>
              </a:rPr>
              <a:t>，</a:t>
            </a:r>
            <a:r>
              <a:rPr lang="en-US" altLang="zh-CN" sz="2000" dirty="0">
                <a:solidFill>
                  <a:srgbClr val="2F2F2F"/>
                </a:solidFill>
              </a:rPr>
              <a:t>4</a:t>
            </a:r>
            <a:r>
              <a:rPr lang="zh-CN" altLang="en-US" sz="2000" dirty="0">
                <a:solidFill>
                  <a:srgbClr val="2F2F2F"/>
                </a:solidFill>
              </a:rPr>
              <a:t>）出现的概率是</a:t>
            </a:r>
            <a:r>
              <a:rPr lang="en-US" altLang="zh-CN" sz="2000" dirty="0">
                <a:solidFill>
                  <a:srgbClr val="2F2F2F"/>
                </a:solidFill>
              </a:rPr>
              <a:t>1/4</a:t>
            </a:r>
            <a:r>
              <a:rPr lang="zh-CN" altLang="en-US" sz="2000" dirty="0">
                <a:solidFill>
                  <a:srgbClr val="2F2F2F"/>
                </a:solidFill>
              </a:rPr>
              <a:t>。第三个骰子有八个面（称这个骰子为</a:t>
            </a:r>
            <a:r>
              <a:rPr lang="en-US" altLang="zh-CN" sz="2000" dirty="0">
                <a:solidFill>
                  <a:srgbClr val="2F2F2F"/>
                </a:solidFill>
              </a:rPr>
              <a:t>D8</a:t>
            </a:r>
            <a:r>
              <a:rPr lang="zh-CN" altLang="en-US" sz="2000" dirty="0">
                <a:solidFill>
                  <a:srgbClr val="2F2F2F"/>
                </a:solidFill>
              </a:rPr>
              <a:t>），每个面（</a:t>
            </a:r>
            <a:r>
              <a:rPr lang="en-US" altLang="zh-CN" sz="2000" dirty="0">
                <a:solidFill>
                  <a:srgbClr val="2F2F2F"/>
                </a:solidFill>
              </a:rPr>
              <a:t>1</a:t>
            </a:r>
            <a:r>
              <a:rPr lang="zh-CN" altLang="en-US" sz="2000" dirty="0">
                <a:solidFill>
                  <a:srgbClr val="2F2F2F"/>
                </a:solidFill>
              </a:rPr>
              <a:t>，</a:t>
            </a:r>
            <a:r>
              <a:rPr lang="en-US" altLang="zh-CN" sz="2000" dirty="0">
                <a:solidFill>
                  <a:srgbClr val="2F2F2F"/>
                </a:solidFill>
              </a:rPr>
              <a:t>2</a:t>
            </a:r>
            <a:r>
              <a:rPr lang="zh-CN" altLang="en-US" sz="2000" dirty="0">
                <a:solidFill>
                  <a:srgbClr val="2F2F2F"/>
                </a:solidFill>
              </a:rPr>
              <a:t>，</a:t>
            </a:r>
            <a:r>
              <a:rPr lang="en-US" altLang="zh-CN" sz="2000" dirty="0">
                <a:solidFill>
                  <a:srgbClr val="2F2F2F"/>
                </a:solidFill>
              </a:rPr>
              <a:t>3</a:t>
            </a:r>
            <a:r>
              <a:rPr lang="zh-CN" altLang="en-US" sz="2000" dirty="0">
                <a:solidFill>
                  <a:srgbClr val="2F2F2F"/>
                </a:solidFill>
              </a:rPr>
              <a:t>，</a:t>
            </a:r>
            <a:r>
              <a:rPr lang="en-US" altLang="zh-CN" sz="2000" dirty="0">
                <a:solidFill>
                  <a:srgbClr val="2F2F2F"/>
                </a:solidFill>
              </a:rPr>
              <a:t>4</a:t>
            </a:r>
            <a:r>
              <a:rPr lang="zh-CN" altLang="en-US" sz="2000" dirty="0">
                <a:solidFill>
                  <a:srgbClr val="2F2F2F"/>
                </a:solidFill>
              </a:rPr>
              <a:t>，</a:t>
            </a:r>
            <a:r>
              <a:rPr lang="en-US" altLang="zh-CN" sz="2000" dirty="0">
                <a:solidFill>
                  <a:srgbClr val="2F2F2F"/>
                </a:solidFill>
              </a:rPr>
              <a:t>5</a:t>
            </a:r>
            <a:r>
              <a:rPr lang="zh-CN" altLang="en-US" sz="2000" dirty="0">
                <a:solidFill>
                  <a:srgbClr val="2F2F2F"/>
                </a:solidFill>
              </a:rPr>
              <a:t>，</a:t>
            </a:r>
            <a:r>
              <a:rPr lang="en-US" altLang="zh-CN" sz="2000" dirty="0">
                <a:solidFill>
                  <a:srgbClr val="2F2F2F"/>
                </a:solidFill>
              </a:rPr>
              <a:t>6</a:t>
            </a:r>
            <a:r>
              <a:rPr lang="zh-CN" altLang="en-US" sz="2000" dirty="0">
                <a:solidFill>
                  <a:srgbClr val="2F2F2F"/>
                </a:solidFill>
              </a:rPr>
              <a:t>，</a:t>
            </a:r>
            <a:r>
              <a:rPr lang="en-US" altLang="zh-CN" sz="2000" dirty="0">
                <a:solidFill>
                  <a:srgbClr val="2F2F2F"/>
                </a:solidFill>
              </a:rPr>
              <a:t>7</a:t>
            </a:r>
            <a:r>
              <a:rPr lang="zh-CN" altLang="en-US" sz="2000" dirty="0">
                <a:solidFill>
                  <a:srgbClr val="2F2F2F"/>
                </a:solidFill>
              </a:rPr>
              <a:t>，</a:t>
            </a:r>
            <a:r>
              <a:rPr lang="en-US" altLang="zh-CN" sz="2000" dirty="0">
                <a:solidFill>
                  <a:srgbClr val="2F2F2F"/>
                </a:solidFill>
              </a:rPr>
              <a:t>8</a:t>
            </a:r>
            <a:r>
              <a:rPr lang="zh-CN" altLang="en-US" sz="2000" dirty="0">
                <a:solidFill>
                  <a:srgbClr val="2F2F2F"/>
                </a:solidFill>
              </a:rPr>
              <a:t>）出现的概率是</a:t>
            </a:r>
            <a:r>
              <a:rPr lang="en-US" altLang="zh-CN" sz="2000" dirty="0">
                <a:solidFill>
                  <a:srgbClr val="2F2F2F"/>
                </a:solidFill>
              </a:rPr>
              <a:t>1/8</a:t>
            </a:r>
            <a:r>
              <a:rPr lang="zh-CN" altLang="en-US" sz="2000" dirty="0">
                <a:solidFill>
                  <a:srgbClr val="2F2F2F"/>
                </a:solidFill>
              </a:rPr>
              <a:t>。</a:t>
            </a:r>
            <a:r>
              <a:rPr lang="zh-CN" altLang="en-US" sz="2000" dirty="0"/>
              <a:t>假设我手里有三个不同的骰子。第一个骰子是我们平常见的骰子（称这个骰子为</a:t>
            </a:r>
            <a:r>
              <a:rPr lang="en-US" altLang="zh-CN" sz="2000" dirty="0"/>
              <a:t>D6</a:t>
            </a:r>
            <a:r>
              <a:rPr lang="zh-CN" altLang="en-US" sz="2000" dirty="0"/>
              <a:t>），</a:t>
            </a:r>
            <a:r>
              <a:rPr lang="en-US" altLang="zh-CN" sz="2000" dirty="0"/>
              <a:t>6</a:t>
            </a:r>
            <a:r>
              <a:rPr lang="zh-CN" altLang="en-US" sz="2000" dirty="0"/>
              <a:t>个面，每个面（</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a:t>
            </a:r>
            <a:r>
              <a:rPr lang="en-US" altLang="zh-CN" sz="2000" dirty="0"/>
              <a:t>4</a:t>
            </a:r>
            <a:r>
              <a:rPr lang="zh-CN" altLang="en-US" sz="2000" dirty="0"/>
              <a:t>，</a:t>
            </a:r>
            <a:r>
              <a:rPr lang="en-US" altLang="zh-CN" sz="2000" dirty="0"/>
              <a:t>5</a:t>
            </a:r>
            <a:r>
              <a:rPr lang="zh-CN" altLang="en-US" sz="2000" dirty="0"/>
              <a:t>，</a:t>
            </a:r>
            <a:r>
              <a:rPr lang="en-US" altLang="zh-CN" sz="2000" dirty="0"/>
              <a:t>6</a:t>
            </a:r>
            <a:r>
              <a:rPr lang="zh-CN" altLang="en-US" sz="2000" dirty="0"/>
              <a:t>）出现的概率是</a:t>
            </a:r>
            <a:r>
              <a:rPr lang="en-US" altLang="zh-CN" sz="2000" dirty="0"/>
              <a:t>1/6</a:t>
            </a:r>
            <a:r>
              <a:rPr lang="zh-CN" altLang="en-US" sz="2000" dirty="0"/>
              <a:t>。第二个骰子是个四面体（称这个骰子为</a:t>
            </a:r>
            <a:r>
              <a:rPr lang="en-US" altLang="zh-CN" sz="2000" dirty="0"/>
              <a:t>D4</a:t>
            </a:r>
            <a:r>
              <a:rPr lang="zh-CN" altLang="en-US" sz="2000" dirty="0"/>
              <a:t>），每个面（</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a:t>
            </a:r>
            <a:r>
              <a:rPr lang="en-US" altLang="zh-CN" sz="2000" dirty="0"/>
              <a:t>4</a:t>
            </a:r>
            <a:r>
              <a:rPr lang="zh-CN" altLang="en-US" sz="2000" dirty="0"/>
              <a:t>）出现的概率是</a:t>
            </a:r>
            <a:r>
              <a:rPr lang="en-US" altLang="zh-CN" sz="2000" dirty="0"/>
              <a:t>1/4</a:t>
            </a:r>
            <a:r>
              <a:rPr lang="zh-CN" altLang="en-US" sz="2000" dirty="0"/>
              <a:t>。第三个骰子有八个面（称这个骰子为</a:t>
            </a:r>
            <a:r>
              <a:rPr lang="en-US" altLang="zh-CN" sz="2000" dirty="0"/>
              <a:t>D8</a:t>
            </a:r>
            <a:r>
              <a:rPr lang="zh-CN" altLang="en-US" sz="2000" dirty="0"/>
              <a:t>），每个面（</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a:t>
            </a:r>
            <a:r>
              <a:rPr lang="en-US" altLang="zh-CN" sz="2000" dirty="0"/>
              <a:t>4</a:t>
            </a:r>
            <a:r>
              <a:rPr lang="zh-CN" altLang="en-US" sz="2000" dirty="0"/>
              <a:t>，</a:t>
            </a:r>
            <a:r>
              <a:rPr lang="en-US" altLang="zh-CN" sz="2000" dirty="0"/>
              <a:t>5</a:t>
            </a:r>
            <a:r>
              <a:rPr lang="zh-CN" altLang="en-US" sz="2000" dirty="0"/>
              <a:t>，</a:t>
            </a:r>
            <a:r>
              <a:rPr lang="en-US" altLang="zh-CN" sz="2000" dirty="0"/>
              <a:t>6</a:t>
            </a:r>
            <a:r>
              <a:rPr lang="zh-CN" altLang="en-US" sz="2000" dirty="0"/>
              <a:t>，</a:t>
            </a:r>
            <a:r>
              <a:rPr lang="en-US" altLang="zh-CN" sz="2000" dirty="0"/>
              <a:t>7</a:t>
            </a:r>
            <a:r>
              <a:rPr lang="zh-CN" altLang="en-US" sz="2000" dirty="0"/>
              <a:t>，</a:t>
            </a:r>
            <a:r>
              <a:rPr lang="en-US" altLang="zh-CN" sz="2000" dirty="0"/>
              <a:t>8</a:t>
            </a:r>
            <a:r>
              <a:rPr lang="zh-CN" altLang="en-US" sz="2000" dirty="0"/>
              <a:t>）出现的概率是</a:t>
            </a:r>
            <a:r>
              <a:rPr lang="en-US" altLang="zh-CN" sz="2000" dirty="0"/>
              <a:t>1/8</a:t>
            </a:r>
            <a:r>
              <a:rPr lang="zh-CN" altLang="en-US" sz="2000" dirty="0"/>
              <a:t>。</a:t>
            </a:r>
          </a:p>
        </p:txBody>
      </p:sp>
      <p:sp>
        <p:nvSpPr>
          <p:cNvPr id="4" name="文本占位符 3"/>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5986541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8828" y="2681826"/>
            <a:ext cx="10559143" cy="3416320"/>
          </a:xfrm>
          <a:prstGeom prst="rect">
            <a:avLst/>
          </a:prstGeom>
        </p:spPr>
        <p:txBody>
          <a:bodyPr wrap="square">
            <a:spAutoFit/>
          </a:bodyPr>
          <a:lstStyle/>
          <a:p>
            <a:pPr algn="just" latinLnBrk="0"/>
            <a:r>
              <a:rPr lang="zh-CN" altLang="en-US" sz="2400" dirty="0">
                <a:solidFill>
                  <a:srgbClr val="2F2F2F"/>
                </a:solidFill>
              </a:rPr>
              <a:t>假设我们开始掷骰子，我们先从三个骰子里挑一个，挑到每一个骰子的概率都是</a:t>
            </a:r>
            <a:r>
              <a:rPr lang="en-US" altLang="zh-CN" sz="2400" dirty="0">
                <a:solidFill>
                  <a:srgbClr val="2F2F2F"/>
                </a:solidFill>
              </a:rPr>
              <a:t>1/3</a:t>
            </a:r>
            <a:r>
              <a:rPr lang="zh-CN" altLang="en-US" sz="2400" dirty="0">
                <a:solidFill>
                  <a:srgbClr val="2F2F2F"/>
                </a:solidFill>
              </a:rPr>
              <a:t>。然后我们掷骰子，得到一个数字，</a:t>
            </a:r>
            <a:r>
              <a:rPr lang="en-US" altLang="zh-CN" sz="2400" dirty="0">
                <a:solidFill>
                  <a:srgbClr val="2F2F2F"/>
                </a:solidFill>
              </a:rPr>
              <a:t>1</a:t>
            </a:r>
            <a:r>
              <a:rPr lang="zh-CN" altLang="en-US" sz="2400" dirty="0">
                <a:solidFill>
                  <a:srgbClr val="2F2F2F"/>
                </a:solidFill>
              </a:rPr>
              <a:t>，</a:t>
            </a:r>
            <a:r>
              <a:rPr lang="en-US" altLang="zh-CN" sz="2400" dirty="0">
                <a:solidFill>
                  <a:srgbClr val="2F2F2F"/>
                </a:solidFill>
              </a:rPr>
              <a:t>2</a:t>
            </a:r>
            <a:r>
              <a:rPr lang="zh-CN" altLang="en-US" sz="2400" dirty="0">
                <a:solidFill>
                  <a:srgbClr val="2F2F2F"/>
                </a:solidFill>
              </a:rPr>
              <a:t>，</a:t>
            </a:r>
            <a:r>
              <a:rPr lang="en-US" altLang="zh-CN" sz="2400" dirty="0">
                <a:solidFill>
                  <a:srgbClr val="2F2F2F"/>
                </a:solidFill>
              </a:rPr>
              <a:t>3</a:t>
            </a:r>
            <a:r>
              <a:rPr lang="zh-CN" altLang="en-US" sz="2400" dirty="0">
                <a:solidFill>
                  <a:srgbClr val="2F2F2F"/>
                </a:solidFill>
              </a:rPr>
              <a:t>，</a:t>
            </a:r>
            <a:r>
              <a:rPr lang="en-US" altLang="zh-CN" sz="2400" dirty="0">
                <a:solidFill>
                  <a:srgbClr val="2F2F2F"/>
                </a:solidFill>
              </a:rPr>
              <a:t>4</a:t>
            </a:r>
            <a:r>
              <a:rPr lang="zh-CN" altLang="en-US" sz="2400" dirty="0">
                <a:solidFill>
                  <a:srgbClr val="2F2F2F"/>
                </a:solidFill>
              </a:rPr>
              <a:t>，</a:t>
            </a:r>
            <a:r>
              <a:rPr lang="en-US" altLang="zh-CN" sz="2400" dirty="0">
                <a:solidFill>
                  <a:srgbClr val="2F2F2F"/>
                </a:solidFill>
              </a:rPr>
              <a:t>5</a:t>
            </a:r>
            <a:r>
              <a:rPr lang="zh-CN" altLang="en-US" sz="2400" dirty="0">
                <a:solidFill>
                  <a:srgbClr val="2F2F2F"/>
                </a:solidFill>
              </a:rPr>
              <a:t>，</a:t>
            </a:r>
            <a:r>
              <a:rPr lang="en-US" altLang="zh-CN" sz="2400" dirty="0">
                <a:solidFill>
                  <a:srgbClr val="2F2F2F"/>
                </a:solidFill>
              </a:rPr>
              <a:t>6</a:t>
            </a:r>
            <a:r>
              <a:rPr lang="zh-CN" altLang="en-US" sz="2400" dirty="0">
                <a:solidFill>
                  <a:srgbClr val="2F2F2F"/>
                </a:solidFill>
              </a:rPr>
              <a:t>，</a:t>
            </a:r>
            <a:r>
              <a:rPr lang="en-US" altLang="zh-CN" sz="2400" dirty="0">
                <a:solidFill>
                  <a:srgbClr val="2F2F2F"/>
                </a:solidFill>
              </a:rPr>
              <a:t>7</a:t>
            </a:r>
            <a:r>
              <a:rPr lang="zh-CN" altLang="en-US" sz="2400" dirty="0">
                <a:solidFill>
                  <a:srgbClr val="2F2F2F"/>
                </a:solidFill>
              </a:rPr>
              <a:t>，</a:t>
            </a:r>
            <a:r>
              <a:rPr lang="en-US" altLang="zh-CN" sz="2400" dirty="0">
                <a:solidFill>
                  <a:srgbClr val="2F2F2F"/>
                </a:solidFill>
              </a:rPr>
              <a:t>8</a:t>
            </a:r>
            <a:r>
              <a:rPr lang="zh-CN" altLang="en-US" sz="2400" dirty="0">
                <a:solidFill>
                  <a:srgbClr val="2F2F2F"/>
                </a:solidFill>
              </a:rPr>
              <a:t>中的一个。不停的重复上述过程，我们会得到一串数字，每个数字都是</a:t>
            </a:r>
            <a:r>
              <a:rPr lang="en-US" altLang="zh-CN" sz="2400" dirty="0">
                <a:solidFill>
                  <a:srgbClr val="2F2F2F"/>
                </a:solidFill>
              </a:rPr>
              <a:t>1</a:t>
            </a:r>
            <a:r>
              <a:rPr lang="zh-CN" altLang="en-US" sz="2400" dirty="0">
                <a:solidFill>
                  <a:srgbClr val="2F2F2F"/>
                </a:solidFill>
              </a:rPr>
              <a:t>，</a:t>
            </a:r>
            <a:r>
              <a:rPr lang="en-US" altLang="zh-CN" sz="2400" dirty="0">
                <a:solidFill>
                  <a:srgbClr val="2F2F2F"/>
                </a:solidFill>
              </a:rPr>
              <a:t>2</a:t>
            </a:r>
            <a:r>
              <a:rPr lang="zh-CN" altLang="en-US" sz="2400" dirty="0">
                <a:solidFill>
                  <a:srgbClr val="2F2F2F"/>
                </a:solidFill>
              </a:rPr>
              <a:t>，</a:t>
            </a:r>
            <a:r>
              <a:rPr lang="en-US" altLang="zh-CN" sz="2400" dirty="0">
                <a:solidFill>
                  <a:srgbClr val="2F2F2F"/>
                </a:solidFill>
              </a:rPr>
              <a:t>3</a:t>
            </a:r>
            <a:r>
              <a:rPr lang="zh-CN" altLang="en-US" sz="2400" dirty="0">
                <a:solidFill>
                  <a:srgbClr val="2F2F2F"/>
                </a:solidFill>
              </a:rPr>
              <a:t>，</a:t>
            </a:r>
            <a:r>
              <a:rPr lang="en-US" altLang="zh-CN" sz="2400" dirty="0">
                <a:solidFill>
                  <a:srgbClr val="2F2F2F"/>
                </a:solidFill>
              </a:rPr>
              <a:t>4</a:t>
            </a:r>
            <a:r>
              <a:rPr lang="zh-CN" altLang="en-US" sz="2400" dirty="0">
                <a:solidFill>
                  <a:srgbClr val="2F2F2F"/>
                </a:solidFill>
              </a:rPr>
              <a:t>，</a:t>
            </a:r>
            <a:r>
              <a:rPr lang="en-US" altLang="zh-CN" sz="2400" dirty="0">
                <a:solidFill>
                  <a:srgbClr val="2F2F2F"/>
                </a:solidFill>
              </a:rPr>
              <a:t>5</a:t>
            </a:r>
            <a:r>
              <a:rPr lang="zh-CN" altLang="en-US" sz="2400" dirty="0">
                <a:solidFill>
                  <a:srgbClr val="2F2F2F"/>
                </a:solidFill>
              </a:rPr>
              <a:t>，</a:t>
            </a:r>
            <a:r>
              <a:rPr lang="en-US" altLang="zh-CN" sz="2400" dirty="0">
                <a:solidFill>
                  <a:srgbClr val="2F2F2F"/>
                </a:solidFill>
              </a:rPr>
              <a:t>6</a:t>
            </a:r>
            <a:r>
              <a:rPr lang="zh-CN" altLang="en-US" sz="2400" dirty="0">
                <a:solidFill>
                  <a:srgbClr val="2F2F2F"/>
                </a:solidFill>
              </a:rPr>
              <a:t>，</a:t>
            </a:r>
            <a:r>
              <a:rPr lang="en-US" altLang="zh-CN" sz="2400" dirty="0">
                <a:solidFill>
                  <a:srgbClr val="2F2F2F"/>
                </a:solidFill>
              </a:rPr>
              <a:t>7</a:t>
            </a:r>
            <a:r>
              <a:rPr lang="zh-CN" altLang="en-US" sz="2400" dirty="0">
                <a:solidFill>
                  <a:srgbClr val="2F2F2F"/>
                </a:solidFill>
              </a:rPr>
              <a:t>，</a:t>
            </a:r>
            <a:r>
              <a:rPr lang="en-US" altLang="zh-CN" sz="2400" dirty="0">
                <a:solidFill>
                  <a:srgbClr val="2F2F2F"/>
                </a:solidFill>
              </a:rPr>
              <a:t>8</a:t>
            </a:r>
            <a:r>
              <a:rPr lang="zh-CN" altLang="en-US" sz="2400" dirty="0">
                <a:solidFill>
                  <a:srgbClr val="2F2F2F"/>
                </a:solidFill>
              </a:rPr>
              <a:t>中的一个。例如我们可能得到这么一串数字（掷骰子</a:t>
            </a:r>
            <a:r>
              <a:rPr lang="en-US" altLang="zh-CN" sz="2400" dirty="0">
                <a:solidFill>
                  <a:srgbClr val="2F2F2F"/>
                </a:solidFill>
              </a:rPr>
              <a:t>10</a:t>
            </a:r>
            <a:r>
              <a:rPr lang="zh-CN" altLang="en-US" sz="2400" dirty="0">
                <a:solidFill>
                  <a:srgbClr val="2F2F2F"/>
                </a:solidFill>
              </a:rPr>
              <a:t>次）：</a:t>
            </a:r>
            <a:endParaRPr lang="en-US" altLang="zh-CN" sz="2400" dirty="0">
              <a:solidFill>
                <a:srgbClr val="2F2F2F"/>
              </a:solidFill>
            </a:endParaRPr>
          </a:p>
          <a:p>
            <a:pPr algn="ctr" latinLnBrk="0"/>
            <a:r>
              <a:rPr lang="en-US" altLang="zh-CN" sz="2400" dirty="0">
                <a:solidFill>
                  <a:srgbClr val="2F2F2F"/>
                </a:solidFill>
              </a:rPr>
              <a:t>1 6 3 5 2 7 3 5 2 4</a:t>
            </a:r>
          </a:p>
          <a:p>
            <a:pPr algn="just" latinLnBrk="0"/>
            <a:r>
              <a:rPr lang="zh-CN" altLang="en-US" sz="2400" dirty="0">
                <a:solidFill>
                  <a:srgbClr val="2F2F2F"/>
                </a:solidFill>
              </a:rPr>
              <a:t>这串数字叫做可见状态链。但是在隐马尔可夫模型中，我们不仅仅有这么一串可见状态链，还有一串隐含状态链。在这个例子里，这串隐含状态链就是你用的骰子的序列。比如，隐含状态链有可能是：</a:t>
            </a:r>
            <a:endParaRPr lang="en-US" altLang="zh-CN" sz="2400" dirty="0">
              <a:solidFill>
                <a:srgbClr val="2F2F2F"/>
              </a:solidFill>
            </a:endParaRPr>
          </a:p>
          <a:p>
            <a:pPr algn="ctr" latinLnBrk="0"/>
            <a:r>
              <a:rPr lang="en-US" altLang="zh-CN" sz="2400" dirty="0">
                <a:solidFill>
                  <a:srgbClr val="2F2F2F"/>
                </a:solidFill>
              </a:rPr>
              <a:t>D6 D8 </a:t>
            </a:r>
            <a:r>
              <a:rPr lang="en-US" altLang="zh-CN" sz="2400" dirty="0" err="1">
                <a:solidFill>
                  <a:srgbClr val="2F2F2F"/>
                </a:solidFill>
              </a:rPr>
              <a:t>D8</a:t>
            </a:r>
            <a:r>
              <a:rPr lang="en-US" altLang="zh-CN" sz="2400" dirty="0">
                <a:solidFill>
                  <a:srgbClr val="2F2F2F"/>
                </a:solidFill>
              </a:rPr>
              <a:t> D6 D4 D8 D6 </a:t>
            </a:r>
            <a:r>
              <a:rPr lang="en-US" altLang="zh-CN" sz="2400" dirty="0" err="1">
                <a:solidFill>
                  <a:srgbClr val="2F2F2F"/>
                </a:solidFill>
              </a:rPr>
              <a:t>D6</a:t>
            </a:r>
            <a:r>
              <a:rPr lang="en-US" altLang="zh-CN" sz="2400" dirty="0">
                <a:solidFill>
                  <a:srgbClr val="2F2F2F"/>
                </a:solidFill>
              </a:rPr>
              <a:t> D4 D8</a:t>
            </a:r>
          </a:p>
        </p:txBody>
      </p:sp>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58147"/>
          <a:stretch/>
        </p:blipFill>
        <p:spPr>
          <a:xfrm>
            <a:off x="3394508" y="1268828"/>
            <a:ext cx="5707782" cy="1296144"/>
          </a:xfrm>
          <a:prstGeom prst="rect">
            <a:avLst/>
          </a:prstGeom>
        </p:spPr>
      </p:pic>
      <p:sp>
        <p:nvSpPr>
          <p:cNvPr id="4" name="文本占位符 3"/>
          <p:cNvSpPr>
            <a:spLocks noGrp="1"/>
          </p:cNvSpPr>
          <p:nvPr>
            <p:ph type="body" sz="quarter" idx="10"/>
          </p:nvPr>
        </p:nvSpPr>
        <p:spPr/>
        <p:txBody>
          <a:bodyPr/>
          <a:lstStyle/>
          <a:p>
            <a:endParaRPr lang="zh-CN" altLang="en-US" dirty="0"/>
          </a:p>
        </p:txBody>
      </p:sp>
    </p:spTree>
    <p:extLst>
      <p:ext uri="{BB962C8B-B14F-4D97-AF65-F5344CB8AC3E}">
        <p14:creationId xmlns:p14="http://schemas.microsoft.com/office/powerpoint/2010/main" val="12692194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clrChange>
              <a:clrFrom>
                <a:srgbClr val="FFFFFF"/>
              </a:clrFrom>
              <a:clrTo>
                <a:srgbClr val="FFFFFF">
                  <a:alpha val="0"/>
                </a:srgbClr>
              </a:clrTo>
            </a:clrChange>
          </a:blip>
          <a:srcRect t="16346"/>
          <a:stretch/>
        </p:blipFill>
        <p:spPr>
          <a:xfrm>
            <a:off x="1621701" y="2729880"/>
            <a:ext cx="9144000" cy="2211184"/>
          </a:xfrm>
          <a:prstGeom prst="rect">
            <a:avLst/>
          </a:prstGeom>
        </p:spPr>
      </p:pic>
      <p:sp>
        <p:nvSpPr>
          <p:cNvPr id="3" name="矩形 2"/>
          <p:cNvSpPr/>
          <p:nvPr/>
        </p:nvSpPr>
        <p:spPr>
          <a:xfrm>
            <a:off x="3973264" y="2174162"/>
            <a:ext cx="3775393" cy="369332"/>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n-US" altLang="zh-CN" dirty="0">
                <a:solidFill>
                  <a:srgbClr val="2F2F2F"/>
                </a:solidFill>
              </a:rPr>
              <a:t>1     6    3    5    2    7    3   5    2    4</a:t>
            </a:r>
            <a:endParaRPr lang="zh-CN" altLang="en-US" dirty="0"/>
          </a:p>
        </p:txBody>
      </p:sp>
      <p:sp>
        <p:nvSpPr>
          <p:cNvPr id="4" name="矩形 3"/>
          <p:cNvSpPr/>
          <p:nvPr/>
        </p:nvSpPr>
        <p:spPr>
          <a:xfrm>
            <a:off x="3349808" y="1526971"/>
            <a:ext cx="502230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latinLnBrk="0"/>
            <a:r>
              <a:rPr lang="en-US" altLang="zh-CN" dirty="0">
                <a:solidFill>
                  <a:srgbClr val="2F2F2F"/>
                </a:solidFill>
              </a:rPr>
              <a:t>D6 D8 </a:t>
            </a:r>
            <a:r>
              <a:rPr lang="en-US" altLang="zh-CN" dirty="0" err="1">
                <a:solidFill>
                  <a:srgbClr val="2F2F2F"/>
                </a:solidFill>
              </a:rPr>
              <a:t>D8</a:t>
            </a:r>
            <a:r>
              <a:rPr lang="en-US" altLang="zh-CN" dirty="0">
                <a:solidFill>
                  <a:srgbClr val="2F2F2F"/>
                </a:solidFill>
              </a:rPr>
              <a:t> D6 D4 D8 D6 </a:t>
            </a:r>
            <a:r>
              <a:rPr lang="en-US" altLang="zh-CN" dirty="0" err="1">
                <a:solidFill>
                  <a:srgbClr val="2F2F2F"/>
                </a:solidFill>
              </a:rPr>
              <a:t>D6</a:t>
            </a:r>
            <a:r>
              <a:rPr lang="en-US" altLang="zh-CN" dirty="0">
                <a:solidFill>
                  <a:srgbClr val="2F2F2F"/>
                </a:solidFill>
              </a:rPr>
              <a:t> D4 D8</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3032313" y="4794651"/>
            <a:ext cx="6300192" cy="1523793"/>
          </a:xfrm>
          <a:prstGeom prst="rect">
            <a:avLst/>
          </a:prstGeom>
        </p:spPr>
      </p:pic>
      <p:sp>
        <p:nvSpPr>
          <p:cNvPr id="6" name="文本框 5"/>
          <p:cNvSpPr txBox="1"/>
          <p:nvPr/>
        </p:nvSpPr>
        <p:spPr>
          <a:xfrm>
            <a:off x="793630" y="2358828"/>
            <a:ext cx="2133951" cy="369332"/>
          </a:xfrm>
          <a:prstGeom prst="rect">
            <a:avLst/>
          </a:prstGeom>
          <a:noFill/>
        </p:spPr>
        <p:txBody>
          <a:bodyPr wrap="square" rtlCol="0">
            <a:spAutoFit/>
          </a:bodyPr>
          <a:lstStyle/>
          <a:p>
            <a:r>
              <a:rPr lang="en-US" altLang="zh-CN" b="1" dirty="0"/>
              <a:t>HMM</a:t>
            </a:r>
            <a:r>
              <a:rPr lang="zh-CN" altLang="en-US" b="1" dirty="0"/>
              <a:t>示意图：</a:t>
            </a:r>
          </a:p>
        </p:txBody>
      </p:sp>
      <p:sp>
        <p:nvSpPr>
          <p:cNvPr id="7" name="文本占位符 6"/>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8444569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1" y="4325888"/>
            <a:ext cx="10559142" cy="1785104"/>
          </a:xfrm>
          <a:prstGeom prst="rect">
            <a:avLst/>
          </a:prstGeom>
        </p:spPr>
        <p:txBody>
          <a:bodyPr wrap="square">
            <a:spAutoFit/>
          </a:bodyPr>
          <a:lstStyle/>
          <a:p>
            <a:pPr algn="just"/>
            <a:r>
              <a:rPr lang="zh-CN" altLang="en-US" sz="2200" dirty="0">
                <a:solidFill>
                  <a:srgbClr val="2F2F2F"/>
                </a:solidFill>
              </a:rPr>
              <a:t>其实对于</a:t>
            </a:r>
            <a:r>
              <a:rPr lang="en-US" altLang="zh-CN" sz="2200" dirty="0">
                <a:solidFill>
                  <a:srgbClr val="2F2F2F"/>
                </a:solidFill>
              </a:rPr>
              <a:t>HMM</a:t>
            </a:r>
            <a:r>
              <a:rPr lang="zh-CN" altLang="en-US" sz="2200" dirty="0">
                <a:solidFill>
                  <a:srgbClr val="2F2F2F"/>
                </a:solidFill>
              </a:rPr>
              <a:t>来说，如果提前知道所有隐含状态之间的转换概率和所有隐含状态到所有可见状态之间的输出概率，做模拟是相当容易的。但是应用</a:t>
            </a:r>
            <a:r>
              <a:rPr lang="en-US" altLang="zh-CN" sz="2200" dirty="0">
                <a:solidFill>
                  <a:srgbClr val="2F2F2F"/>
                </a:solidFill>
              </a:rPr>
              <a:t>HMM</a:t>
            </a:r>
            <a:r>
              <a:rPr lang="zh-CN" altLang="en-US" sz="2200" dirty="0">
                <a:solidFill>
                  <a:srgbClr val="2F2F2F"/>
                </a:solidFill>
              </a:rPr>
              <a:t>模型时候呢，往往是缺失了一部分信息的，有时候你知道骰子有几种，每种骰子是什么，但是不知道掷出来的骰子序列；有时候你只是看到了很多次掷骰子的结果，剩下的什么都不知道。如果应用算法去估计这些缺失的信息，就成了一个很重要的问题。</a:t>
            </a:r>
            <a:endParaRPr lang="zh-CN" altLang="en-US" sz="2200" dirty="0"/>
          </a:p>
        </p:txBody>
      </p:sp>
      <p:pic>
        <p:nvPicPr>
          <p:cNvPr id="3" name="图片 2"/>
          <p:cNvPicPr>
            <a:picLocks noChangeAspect="1"/>
          </p:cNvPicPr>
          <p:nvPr/>
        </p:nvPicPr>
        <p:blipFill rotWithShape="1">
          <a:blip r:embed="rId2">
            <a:clrChange>
              <a:clrFrom>
                <a:srgbClr val="FFFFFF"/>
              </a:clrFrom>
              <a:clrTo>
                <a:srgbClr val="FFFFFF">
                  <a:alpha val="0"/>
                </a:srgbClr>
              </a:clrTo>
            </a:clrChange>
          </a:blip>
          <a:srcRect t="71885"/>
          <a:stretch/>
        </p:blipFill>
        <p:spPr>
          <a:xfrm>
            <a:off x="762001" y="2688771"/>
            <a:ext cx="10493676" cy="1524811"/>
          </a:xfrm>
          <a:prstGeom prst="rect">
            <a:avLst/>
          </a:prstGeom>
        </p:spPr>
      </p:pic>
      <p:pic>
        <p:nvPicPr>
          <p:cNvPr id="4" name="图片 3"/>
          <p:cNvPicPr>
            <a:picLocks noChangeAspect="1"/>
          </p:cNvPicPr>
          <p:nvPr/>
        </p:nvPicPr>
        <p:blipFill rotWithShape="1">
          <a:blip r:embed="rId2">
            <a:clrChange>
              <a:clrFrom>
                <a:srgbClr val="FFFFFF"/>
              </a:clrFrom>
              <a:clrTo>
                <a:srgbClr val="FFFFFF">
                  <a:alpha val="0"/>
                </a:srgbClr>
              </a:clrTo>
            </a:clrChange>
          </a:blip>
          <a:srcRect l="4325" r="40551" b="31084"/>
          <a:stretch/>
        </p:blipFill>
        <p:spPr>
          <a:xfrm>
            <a:off x="4748699" y="1114694"/>
            <a:ext cx="2520280" cy="1574077"/>
          </a:xfrm>
          <a:prstGeom prst="rect">
            <a:avLst/>
          </a:prstGeom>
        </p:spPr>
      </p:pic>
      <p:sp>
        <p:nvSpPr>
          <p:cNvPr id="5" name="文本占位符 4"/>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6889145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09057" y="620688"/>
            <a:ext cx="2754511" cy="461665"/>
          </a:xfrm>
          <a:prstGeom prst="rect">
            <a:avLst/>
          </a:prstGeom>
        </p:spPr>
        <p:txBody>
          <a:bodyPr wrap="square">
            <a:spAutoFit/>
          </a:bodyPr>
          <a:lstStyle/>
          <a:p>
            <a:r>
              <a:rPr lang="zh-CN" altLang="en-US" sz="2400" b="1" dirty="0" smtClean="0">
                <a:solidFill>
                  <a:srgbClr val="2F2F2F"/>
                </a:solidFill>
                <a:latin typeface="微软雅黑" panose="020B0503020204020204" pitchFamily="34" charset="-122"/>
                <a:ea typeface="微软雅黑" panose="020B0503020204020204" pitchFamily="34" charset="-122"/>
              </a:rPr>
              <a:t>破解</a:t>
            </a:r>
            <a:r>
              <a:rPr lang="zh-CN" altLang="en-US" sz="2400" b="1" dirty="0">
                <a:solidFill>
                  <a:srgbClr val="2F2F2F"/>
                </a:solidFill>
                <a:latin typeface="微软雅黑" panose="020B0503020204020204" pitchFamily="34" charset="-122"/>
                <a:ea typeface="微软雅黑" panose="020B0503020204020204" pitchFamily="34" charset="-122"/>
              </a:rPr>
              <a:t>骰子序列</a:t>
            </a:r>
            <a:r>
              <a:rPr lang="zh-CN" altLang="en-US" sz="2400" dirty="0">
                <a:solidFill>
                  <a:srgbClr val="2F2F2F"/>
                </a:solidFill>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875860" y="3063214"/>
            <a:ext cx="10325540" cy="830997"/>
          </a:xfrm>
          <a:prstGeom prst="rect">
            <a:avLst/>
          </a:prstGeom>
        </p:spPr>
        <p:txBody>
          <a:bodyPr wrap="square">
            <a:spAutoFit/>
          </a:bodyPr>
          <a:lstStyle/>
          <a:p>
            <a:pPr algn="just"/>
            <a:r>
              <a:rPr lang="zh-CN" altLang="en-US" sz="2400" dirty="0">
                <a:solidFill>
                  <a:srgbClr val="2F2F2F"/>
                </a:solidFill>
                <a:latin typeface="微软雅黑" panose="020B0503020204020204" pitchFamily="34" charset="-122"/>
                <a:ea typeface="微软雅黑" panose="020B0503020204020204" pitchFamily="34" charset="-122"/>
              </a:rPr>
              <a:t>已知我掷了十次的结果（</a:t>
            </a:r>
            <a:r>
              <a:rPr lang="en-US" altLang="zh-CN" sz="2400" dirty="0">
                <a:solidFill>
                  <a:srgbClr val="2F2F2F"/>
                </a:solidFill>
                <a:latin typeface="微软雅黑" panose="020B0503020204020204" pitchFamily="34" charset="-122"/>
                <a:ea typeface="微软雅黑" panose="020B0503020204020204" pitchFamily="34" charset="-122"/>
              </a:rPr>
              <a:t>1 6 3 5 2 7 3 5 2 4</a:t>
            </a:r>
            <a:r>
              <a:rPr lang="zh-CN" altLang="en-US" sz="2400" dirty="0">
                <a:solidFill>
                  <a:srgbClr val="2F2F2F"/>
                </a:solidFill>
                <a:latin typeface="微软雅黑" panose="020B0503020204020204" pitchFamily="34" charset="-122"/>
                <a:ea typeface="微软雅黑" panose="020B0503020204020204" pitchFamily="34" charset="-122"/>
              </a:rPr>
              <a:t>），我不知道每次用了那种骰子，我想知道最有可能的骰子序列。</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58147"/>
          <a:stretch/>
        </p:blipFill>
        <p:spPr>
          <a:xfrm>
            <a:off x="3382144" y="1338248"/>
            <a:ext cx="5517370" cy="1252905"/>
          </a:xfrm>
          <a:prstGeom prst="rect">
            <a:avLst/>
          </a:prstGeom>
        </p:spPr>
      </p:pic>
      <p:sp>
        <p:nvSpPr>
          <p:cNvPr id="8" name="矩形 7"/>
          <p:cNvSpPr/>
          <p:nvPr/>
        </p:nvSpPr>
        <p:spPr>
          <a:xfrm>
            <a:off x="875860" y="4148557"/>
            <a:ext cx="10325540" cy="1569660"/>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简单而暴力的方法：穷举所有可能的骰子序列，然后依照第零个问题的解法把每个序列对应的概率算出来。然后从里面把对应最大概率的序列挑出来就行了。如果马尔可夫链不长，当然可行。如果长的话，穷举的数量太大，就很难完成了。 </a:t>
            </a:r>
          </a:p>
        </p:txBody>
      </p:sp>
    </p:spTree>
    <p:extLst>
      <p:ext uri="{BB962C8B-B14F-4D97-AF65-F5344CB8AC3E}">
        <p14:creationId xmlns:p14="http://schemas.microsoft.com/office/powerpoint/2010/main" val="20137461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1823" y="463616"/>
            <a:ext cx="5067349" cy="523220"/>
          </a:xfrm>
          <a:prstGeom prst="rect">
            <a:avLst/>
          </a:prstGeom>
        </p:spPr>
        <p:txBody>
          <a:bodyPr wrap="none">
            <a:spAutoFit/>
          </a:bodyPr>
          <a:lstStyle/>
          <a:p>
            <a:r>
              <a:rPr lang="zh-CN" altLang="en-US" sz="2800" b="1" dirty="0"/>
              <a:t>维特比算法</a:t>
            </a:r>
            <a:r>
              <a:rPr lang="en-US" altLang="zh-CN" sz="2800" b="1" dirty="0"/>
              <a:t>(</a:t>
            </a:r>
            <a:r>
              <a:rPr lang="en-US" altLang="zh-CN" sz="2800" b="1" dirty="0">
                <a:solidFill>
                  <a:srgbClr val="2F2F2F"/>
                </a:solidFill>
                <a:ea typeface="微软雅黑" panose="020B0503020204020204" pitchFamily="34" charset="-122"/>
              </a:rPr>
              <a:t>Viterbi algorithm)</a:t>
            </a:r>
            <a:endParaRPr lang="zh-CN" altLang="en-US" sz="2800" b="1" dirty="0">
              <a:ea typeface="微软雅黑" panose="020B0503020204020204" pitchFamily="34" charset="-122"/>
            </a:endParaRPr>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2109788" y="1135385"/>
            <a:ext cx="781050" cy="1571625"/>
          </a:xfrm>
          <a:prstGeom prst="rect">
            <a:avLst/>
          </a:prstGeom>
        </p:spPr>
      </p:pic>
      <p:sp>
        <p:nvSpPr>
          <p:cNvPr id="4" name="矩形 3"/>
          <p:cNvSpPr/>
          <p:nvPr/>
        </p:nvSpPr>
        <p:spPr>
          <a:xfrm>
            <a:off x="3411479" y="1311438"/>
            <a:ext cx="6506493" cy="830997"/>
          </a:xfrm>
          <a:prstGeom prst="rect">
            <a:avLst/>
          </a:prstGeom>
        </p:spPr>
        <p:txBody>
          <a:bodyPr wrap="square">
            <a:spAutoFit/>
          </a:bodyPr>
          <a:lstStyle/>
          <a:p>
            <a:r>
              <a:rPr lang="zh-CN" altLang="en-US" sz="2400" dirty="0">
                <a:solidFill>
                  <a:srgbClr val="2F2F2F"/>
                </a:solidFill>
                <a:latin typeface="微软雅黑" panose="020B0503020204020204" pitchFamily="34" charset="-122"/>
                <a:ea typeface="微软雅黑" panose="020B0503020204020204" pitchFamily="34" charset="-122"/>
              </a:rPr>
              <a:t>看到结果为</a:t>
            </a:r>
            <a:r>
              <a:rPr lang="en-US" altLang="zh-CN" sz="2400" dirty="0">
                <a:solidFill>
                  <a:srgbClr val="2F2F2F"/>
                </a:solidFill>
                <a:latin typeface="微软雅黑" panose="020B0503020204020204" pitchFamily="34" charset="-122"/>
                <a:ea typeface="微软雅黑" panose="020B0503020204020204" pitchFamily="34" charset="-122"/>
              </a:rPr>
              <a:t>1.</a:t>
            </a:r>
            <a:r>
              <a:rPr lang="zh-CN" altLang="en-US" sz="2400" dirty="0">
                <a:solidFill>
                  <a:srgbClr val="2F2F2F"/>
                </a:solidFill>
                <a:latin typeface="微软雅黑" panose="020B0503020204020204" pitchFamily="34" charset="-122"/>
                <a:ea typeface="微软雅黑" panose="020B0503020204020204" pitchFamily="34" charset="-122"/>
              </a:rPr>
              <a:t>对应的最大概率骰子序列就是</a:t>
            </a:r>
            <a:r>
              <a:rPr lang="en-US" altLang="zh-CN" sz="2400" dirty="0">
                <a:solidFill>
                  <a:srgbClr val="2F2F2F"/>
                </a:solidFill>
                <a:latin typeface="微软雅黑" panose="020B0503020204020204" pitchFamily="34" charset="-122"/>
                <a:ea typeface="微软雅黑" panose="020B0503020204020204" pitchFamily="34" charset="-122"/>
              </a:rPr>
              <a:t>D4</a:t>
            </a:r>
            <a:r>
              <a:rPr lang="zh-CN" altLang="en-US" sz="2400" dirty="0">
                <a:solidFill>
                  <a:srgbClr val="2F2F2F"/>
                </a:solidFill>
                <a:latin typeface="微软雅黑" panose="020B0503020204020204" pitchFamily="34" charset="-122"/>
                <a:ea typeface="微软雅黑" panose="020B0503020204020204" pitchFamily="34" charset="-122"/>
              </a:rPr>
              <a:t>，因为</a:t>
            </a:r>
            <a:r>
              <a:rPr lang="en-US" altLang="zh-CN" sz="2400" dirty="0">
                <a:solidFill>
                  <a:srgbClr val="2F2F2F"/>
                </a:solidFill>
                <a:latin typeface="微软雅黑" panose="020B0503020204020204" pitchFamily="34" charset="-122"/>
                <a:ea typeface="微软雅黑" panose="020B0503020204020204" pitchFamily="34" charset="-122"/>
              </a:rPr>
              <a:t>D4</a:t>
            </a:r>
            <a:r>
              <a:rPr lang="zh-CN" altLang="en-US" sz="2400" dirty="0">
                <a:solidFill>
                  <a:srgbClr val="2F2F2F"/>
                </a:solidFill>
                <a:latin typeface="微软雅黑" panose="020B0503020204020204" pitchFamily="34" charset="-122"/>
                <a:ea typeface="微软雅黑" panose="020B0503020204020204" pitchFamily="34" charset="-122"/>
              </a:rPr>
              <a:t>产生</a:t>
            </a:r>
            <a:r>
              <a:rPr lang="en-US" altLang="zh-CN" sz="2400" dirty="0">
                <a:solidFill>
                  <a:srgbClr val="2F2F2F"/>
                </a:solidFill>
                <a:latin typeface="微软雅黑" panose="020B0503020204020204" pitchFamily="34" charset="-122"/>
                <a:ea typeface="微软雅黑" panose="020B0503020204020204" pitchFamily="34" charset="-122"/>
              </a:rPr>
              <a:t>1</a:t>
            </a:r>
            <a:r>
              <a:rPr lang="zh-CN" altLang="en-US" sz="2400" dirty="0">
                <a:solidFill>
                  <a:srgbClr val="2F2F2F"/>
                </a:solidFill>
                <a:latin typeface="微软雅黑" panose="020B0503020204020204" pitchFamily="34" charset="-122"/>
                <a:ea typeface="微软雅黑" panose="020B0503020204020204" pitchFamily="34" charset="-122"/>
              </a:rPr>
              <a:t>的概率是</a:t>
            </a:r>
            <a:r>
              <a:rPr lang="en-US" altLang="zh-CN" sz="2400" dirty="0">
                <a:solidFill>
                  <a:srgbClr val="2F2F2F"/>
                </a:solidFill>
                <a:latin typeface="微软雅黑" panose="020B0503020204020204" pitchFamily="34" charset="-122"/>
                <a:ea typeface="微软雅黑" panose="020B0503020204020204" pitchFamily="34" charset="-122"/>
              </a:rPr>
              <a:t>1/4</a:t>
            </a:r>
            <a:r>
              <a:rPr lang="zh-CN" altLang="en-US" sz="2400" dirty="0">
                <a:solidFill>
                  <a:srgbClr val="2F2F2F"/>
                </a:solidFill>
                <a:latin typeface="微软雅黑" panose="020B0503020204020204" pitchFamily="34" charset="-122"/>
                <a:ea typeface="微软雅黑" panose="020B0503020204020204" pitchFamily="34" charset="-122"/>
              </a:rPr>
              <a:t>，高于</a:t>
            </a:r>
            <a:r>
              <a:rPr lang="en-US" altLang="zh-CN" sz="2400" dirty="0">
                <a:solidFill>
                  <a:srgbClr val="2F2F2F"/>
                </a:solidFill>
                <a:latin typeface="微软雅黑" panose="020B0503020204020204" pitchFamily="34" charset="-122"/>
                <a:ea typeface="微软雅黑" panose="020B0503020204020204" pitchFamily="34" charset="-122"/>
              </a:rPr>
              <a:t>1/6</a:t>
            </a:r>
            <a:r>
              <a:rPr lang="zh-CN" altLang="en-US" sz="2400" dirty="0">
                <a:solidFill>
                  <a:srgbClr val="2F2F2F"/>
                </a:solidFill>
                <a:latin typeface="微软雅黑" panose="020B0503020204020204" pitchFamily="34" charset="-122"/>
                <a:ea typeface="微软雅黑" panose="020B0503020204020204" pitchFamily="34" charset="-122"/>
              </a:rPr>
              <a:t>和</a:t>
            </a:r>
            <a:r>
              <a:rPr lang="en-US" altLang="zh-CN" sz="2400" dirty="0">
                <a:solidFill>
                  <a:srgbClr val="2F2F2F"/>
                </a:solidFill>
                <a:latin typeface="微软雅黑" panose="020B0503020204020204" pitchFamily="34" charset="-122"/>
                <a:ea typeface="微软雅黑" panose="020B0503020204020204" pitchFamily="34" charset="-122"/>
              </a:rPr>
              <a:t>1/8. </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33348" y="2988492"/>
            <a:ext cx="1733930" cy="1701519"/>
          </a:xfrm>
          <a:prstGeom prst="rect">
            <a:avLst/>
          </a:prstGeom>
        </p:spPr>
      </p:pic>
      <p:sp>
        <p:nvSpPr>
          <p:cNvPr id="6" name="矩形 5"/>
          <p:cNvSpPr/>
          <p:nvPr/>
        </p:nvSpPr>
        <p:spPr>
          <a:xfrm>
            <a:off x="3531044" y="3054421"/>
            <a:ext cx="7757442" cy="1569660"/>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结果为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这时问题变得复杂起来，我们要计算三个值，分别是第二个骰子是</a:t>
            </a:r>
            <a:r>
              <a:rPr lang="en-US" altLang="zh-CN" sz="2400" dirty="0">
                <a:latin typeface="微软雅黑" panose="020B0503020204020204" pitchFamily="34" charset="-122"/>
                <a:ea typeface="微软雅黑" panose="020B0503020204020204" pitchFamily="34" charset="-122"/>
              </a:rPr>
              <a:t>D6</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D4</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D8</a:t>
            </a:r>
            <a:r>
              <a:rPr lang="zh-CN" altLang="en-US" sz="2400" dirty="0">
                <a:latin typeface="微软雅黑" panose="020B0503020204020204" pitchFamily="34" charset="-122"/>
                <a:ea typeface="微软雅黑" panose="020B0503020204020204" pitchFamily="34" charset="-122"/>
              </a:rPr>
              <a:t>的最大概率。显然，要取到最大概率，第一个骰子必须为</a:t>
            </a:r>
            <a:r>
              <a:rPr lang="en-US" altLang="zh-CN" sz="2400" dirty="0">
                <a:latin typeface="微软雅黑" panose="020B0503020204020204" pitchFamily="34" charset="-122"/>
                <a:ea typeface="微软雅黑" panose="020B0503020204020204" pitchFamily="34" charset="-122"/>
              </a:rPr>
              <a:t>D4</a:t>
            </a:r>
            <a:r>
              <a:rPr lang="zh-CN" altLang="en-US" sz="2400" dirty="0">
                <a:latin typeface="微软雅黑" panose="020B0503020204020204" pitchFamily="34" charset="-122"/>
                <a:ea typeface="微软雅黑" panose="020B0503020204020204" pitchFamily="34" charset="-122"/>
              </a:rPr>
              <a:t>。这时，第二个骰子取到</a:t>
            </a:r>
            <a:r>
              <a:rPr lang="en-US" altLang="zh-CN" sz="2400" dirty="0">
                <a:latin typeface="微软雅黑" panose="020B0503020204020204" pitchFamily="34" charset="-122"/>
                <a:ea typeface="微软雅黑" panose="020B0503020204020204" pitchFamily="34" charset="-122"/>
              </a:rPr>
              <a:t>D6</a:t>
            </a:r>
            <a:r>
              <a:rPr lang="zh-CN" altLang="en-US" sz="2400" dirty="0">
                <a:latin typeface="微软雅黑" panose="020B0503020204020204" pitchFamily="34" charset="-122"/>
                <a:ea typeface="微软雅黑" panose="020B0503020204020204" pitchFamily="34" charset="-122"/>
              </a:rPr>
              <a:t>的最大概率是 </a:t>
            </a:r>
          </a:p>
        </p:txBody>
      </p:sp>
      <p:pic>
        <p:nvPicPr>
          <p:cNvPr id="7" name="图片 6"/>
          <p:cNvPicPr>
            <a:picLocks noChangeAspect="1"/>
          </p:cNvPicPr>
          <p:nvPr/>
        </p:nvPicPr>
        <p:blipFill>
          <a:blip r:embed="rId4"/>
          <a:stretch>
            <a:fillRect/>
          </a:stretch>
        </p:blipFill>
        <p:spPr>
          <a:xfrm>
            <a:off x="3531044" y="4797963"/>
            <a:ext cx="7972425" cy="1238250"/>
          </a:xfrm>
          <a:prstGeom prst="rect">
            <a:avLst/>
          </a:prstGeom>
        </p:spPr>
      </p:pic>
    </p:spTree>
    <p:extLst>
      <p:ext uri="{BB962C8B-B14F-4D97-AF65-F5344CB8AC3E}">
        <p14:creationId xmlns:p14="http://schemas.microsoft.com/office/powerpoint/2010/main" val="32680517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1081336" y="1420035"/>
            <a:ext cx="2736304" cy="1990039"/>
          </a:xfrm>
          <a:prstGeom prst="rect">
            <a:avLst/>
          </a:prstGeom>
        </p:spPr>
      </p:pic>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545147" y="3834580"/>
            <a:ext cx="2061952" cy="704081"/>
          </a:xfrm>
          <a:prstGeom prst="rect">
            <a:avLst/>
          </a:prstGeom>
        </p:spPr>
      </p:pic>
      <p:sp>
        <p:nvSpPr>
          <p:cNvPr id="4" name="矩形 3"/>
          <p:cNvSpPr/>
          <p:nvPr/>
        </p:nvSpPr>
        <p:spPr>
          <a:xfrm>
            <a:off x="4179369" y="1588526"/>
            <a:ext cx="7065573" cy="1569660"/>
          </a:xfrm>
          <a:prstGeom prst="rect">
            <a:avLst/>
          </a:prstGeom>
        </p:spPr>
        <p:txBody>
          <a:bodyPr wrap="square">
            <a:spAutoFit/>
          </a:bodyPr>
          <a:lstStyle/>
          <a:p>
            <a:pPr algn="just"/>
            <a:r>
              <a:rPr lang="zh-CN" altLang="en-US" sz="2400" dirty="0">
                <a:solidFill>
                  <a:srgbClr val="2F2F2F"/>
                </a:solidFill>
                <a:latin typeface="微软雅黑" panose="020B0503020204020204" pitchFamily="34" charset="-122"/>
                <a:ea typeface="微软雅黑" panose="020B0503020204020204" pitchFamily="34" charset="-122"/>
              </a:rPr>
              <a:t>同样，我们计算第三个骰子分别是</a:t>
            </a:r>
            <a:r>
              <a:rPr lang="en-US" altLang="zh-CN" sz="2400" dirty="0">
                <a:solidFill>
                  <a:srgbClr val="2F2F2F"/>
                </a:solidFill>
                <a:latin typeface="微软雅黑" panose="020B0503020204020204" pitchFamily="34" charset="-122"/>
                <a:ea typeface="微软雅黑" panose="020B0503020204020204" pitchFamily="34" charset="-122"/>
              </a:rPr>
              <a:t>D6</a:t>
            </a:r>
            <a:r>
              <a:rPr lang="zh-CN" altLang="en-US" sz="2400" dirty="0">
                <a:solidFill>
                  <a:srgbClr val="2F2F2F"/>
                </a:solidFill>
                <a:latin typeface="微软雅黑" panose="020B0503020204020204" pitchFamily="34" charset="-122"/>
                <a:ea typeface="微软雅黑" panose="020B0503020204020204" pitchFamily="34" charset="-122"/>
              </a:rPr>
              <a:t>，</a:t>
            </a:r>
            <a:r>
              <a:rPr lang="en-US" altLang="zh-CN" sz="2400" dirty="0">
                <a:solidFill>
                  <a:srgbClr val="2F2F2F"/>
                </a:solidFill>
                <a:latin typeface="微软雅黑" panose="020B0503020204020204" pitchFamily="34" charset="-122"/>
                <a:ea typeface="微软雅黑" panose="020B0503020204020204" pitchFamily="34" charset="-122"/>
              </a:rPr>
              <a:t>D4</a:t>
            </a:r>
            <a:r>
              <a:rPr lang="zh-CN" altLang="en-US" sz="2400" dirty="0">
                <a:solidFill>
                  <a:srgbClr val="2F2F2F"/>
                </a:solidFill>
                <a:latin typeface="微软雅黑" panose="020B0503020204020204" pitchFamily="34" charset="-122"/>
                <a:ea typeface="微软雅黑" panose="020B0503020204020204" pitchFamily="34" charset="-122"/>
              </a:rPr>
              <a:t>，</a:t>
            </a:r>
            <a:r>
              <a:rPr lang="en-US" altLang="zh-CN" sz="2400" dirty="0">
                <a:solidFill>
                  <a:srgbClr val="2F2F2F"/>
                </a:solidFill>
                <a:latin typeface="微软雅黑" panose="020B0503020204020204" pitchFamily="34" charset="-122"/>
                <a:ea typeface="微软雅黑" panose="020B0503020204020204" pitchFamily="34" charset="-122"/>
              </a:rPr>
              <a:t>D8</a:t>
            </a:r>
            <a:r>
              <a:rPr lang="zh-CN" altLang="en-US" sz="2400" dirty="0">
                <a:solidFill>
                  <a:srgbClr val="2F2F2F"/>
                </a:solidFill>
                <a:latin typeface="微软雅黑" panose="020B0503020204020204" pitchFamily="34" charset="-122"/>
                <a:ea typeface="微软雅黑" panose="020B0503020204020204" pitchFamily="34" charset="-122"/>
              </a:rPr>
              <a:t>的最大概率。我们再次发现，要取到最大概率，第二个骰子必须为</a:t>
            </a:r>
            <a:r>
              <a:rPr lang="en-US" altLang="zh-CN" sz="2400" dirty="0">
                <a:solidFill>
                  <a:srgbClr val="2F2F2F"/>
                </a:solidFill>
                <a:latin typeface="微软雅黑" panose="020B0503020204020204" pitchFamily="34" charset="-122"/>
                <a:ea typeface="微软雅黑" panose="020B0503020204020204" pitchFamily="34" charset="-122"/>
              </a:rPr>
              <a:t>D6</a:t>
            </a:r>
            <a:r>
              <a:rPr lang="zh-CN" altLang="en-US" sz="2400" dirty="0">
                <a:solidFill>
                  <a:srgbClr val="2F2F2F"/>
                </a:solidFill>
                <a:latin typeface="微软雅黑" panose="020B0503020204020204" pitchFamily="34" charset="-122"/>
                <a:ea typeface="微软雅黑" panose="020B0503020204020204" pitchFamily="34" charset="-122"/>
              </a:rPr>
              <a:t>。这时，第三个骰子取到</a:t>
            </a:r>
            <a:r>
              <a:rPr lang="en-US" altLang="zh-CN" sz="2400" dirty="0">
                <a:solidFill>
                  <a:srgbClr val="2F2F2F"/>
                </a:solidFill>
                <a:latin typeface="微软雅黑" panose="020B0503020204020204" pitchFamily="34" charset="-122"/>
                <a:ea typeface="微软雅黑" panose="020B0503020204020204" pitchFamily="34" charset="-122"/>
              </a:rPr>
              <a:t>D4</a:t>
            </a:r>
            <a:r>
              <a:rPr lang="zh-CN" altLang="en-US" sz="2400" dirty="0">
                <a:solidFill>
                  <a:srgbClr val="2F2F2F"/>
                </a:solidFill>
                <a:latin typeface="微软雅黑" panose="020B0503020204020204" pitchFamily="34" charset="-122"/>
                <a:ea typeface="微软雅黑" panose="020B0503020204020204" pitchFamily="34" charset="-122"/>
              </a:rPr>
              <a:t>的最大概率是</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4350104" y="3366134"/>
            <a:ext cx="6724102" cy="397569"/>
          </a:xfrm>
          <a:prstGeom prst="rect">
            <a:avLst/>
          </a:prstGeom>
        </p:spPr>
      </p:pic>
      <p:sp>
        <p:nvSpPr>
          <p:cNvPr id="6" name="矩形 5"/>
          <p:cNvSpPr/>
          <p:nvPr/>
        </p:nvSpPr>
        <p:spPr>
          <a:xfrm>
            <a:off x="772886" y="4748490"/>
            <a:ext cx="10570028" cy="1200329"/>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同上，我们可以计算第三个骰子是</a:t>
            </a:r>
            <a:r>
              <a:rPr lang="en-US" altLang="zh-CN" sz="2400" dirty="0">
                <a:latin typeface="微软雅黑" panose="020B0503020204020204" pitchFamily="34" charset="-122"/>
                <a:ea typeface="微软雅黑" panose="020B0503020204020204" pitchFamily="34" charset="-122"/>
              </a:rPr>
              <a:t>D6</a:t>
            </a:r>
            <a:r>
              <a:rPr lang="zh-CN" altLang="en-US" sz="2400" dirty="0">
                <a:latin typeface="微软雅黑" panose="020B0503020204020204" pitchFamily="34" charset="-122"/>
                <a:ea typeface="微软雅黑" panose="020B0503020204020204" pitchFamily="34" charset="-122"/>
              </a:rPr>
              <a:t>或</a:t>
            </a:r>
            <a:r>
              <a:rPr lang="en-US" altLang="zh-CN" sz="2400" dirty="0">
                <a:latin typeface="微软雅黑" panose="020B0503020204020204" pitchFamily="34" charset="-122"/>
                <a:ea typeface="微软雅黑" panose="020B0503020204020204" pitchFamily="34" charset="-122"/>
              </a:rPr>
              <a:t>D8</a:t>
            </a:r>
            <a:r>
              <a:rPr lang="zh-CN" altLang="en-US" sz="2400" dirty="0">
                <a:latin typeface="微软雅黑" panose="020B0503020204020204" pitchFamily="34" charset="-122"/>
                <a:ea typeface="微软雅黑" panose="020B0503020204020204" pitchFamily="34" charset="-122"/>
              </a:rPr>
              <a:t>时的最大概率。我们发现，第三个骰子取到</a:t>
            </a:r>
            <a:r>
              <a:rPr lang="en-US" altLang="zh-CN" sz="2400" dirty="0">
                <a:latin typeface="微软雅黑" panose="020B0503020204020204" pitchFamily="34" charset="-122"/>
                <a:ea typeface="微软雅黑" panose="020B0503020204020204" pitchFamily="34" charset="-122"/>
              </a:rPr>
              <a:t>D4</a:t>
            </a:r>
            <a:r>
              <a:rPr lang="zh-CN" altLang="en-US" sz="2400" dirty="0">
                <a:latin typeface="微软雅黑" panose="020B0503020204020204" pitchFamily="34" charset="-122"/>
                <a:ea typeface="微软雅黑" panose="020B0503020204020204" pitchFamily="34" charset="-122"/>
              </a:rPr>
              <a:t>的概率最大。而使这个概率最大时，第二个骰子为</a:t>
            </a:r>
            <a:r>
              <a:rPr lang="en-US" altLang="zh-CN" sz="2400" dirty="0">
                <a:latin typeface="微软雅黑" panose="020B0503020204020204" pitchFamily="34" charset="-122"/>
                <a:ea typeface="微软雅黑" panose="020B0503020204020204" pitchFamily="34" charset="-122"/>
              </a:rPr>
              <a:t>D6</a:t>
            </a:r>
            <a:r>
              <a:rPr lang="zh-CN" altLang="en-US" sz="2400" dirty="0">
                <a:latin typeface="微软雅黑" panose="020B0503020204020204" pitchFamily="34" charset="-122"/>
                <a:ea typeface="微软雅黑" panose="020B0503020204020204" pitchFamily="34" charset="-122"/>
              </a:rPr>
              <a:t>，第一个骰子为</a:t>
            </a:r>
            <a:r>
              <a:rPr lang="en-US" altLang="zh-CN" sz="2400" dirty="0">
                <a:latin typeface="微软雅黑" panose="020B0503020204020204" pitchFamily="34" charset="-122"/>
                <a:ea typeface="微软雅黑" panose="020B0503020204020204" pitchFamily="34" charset="-122"/>
              </a:rPr>
              <a:t>D4</a:t>
            </a:r>
            <a:r>
              <a:rPr lang="zh-CN" altLang="en-US" sz="2400" dirty="0">
                <a:latin typeface="微软雅黑" panose="020B0503020204020204" pitchFamily="34" charset="-122"/>
                <a:ea typeface="微软雅黑" panose="020B0503020204020204" pitchFamily="34" charset="-122"/>
              </a:rPr>
              <a:t>。所以最大概率骰子序列就是</a:t>
            </a:r>
            <a:r>
              <a:rPr lang="en-US" altLang="zh-CN" sz="2400" dirty="0">
                <a:latin typeface="微软雅黑" panose="020B0503020204020204" pitchFamily="34" charset="-122"/>
                <a:ea typeface="微软雅黑" panose="020B0503020204020204" pitchFamily="34" charset="-122"/>
              </a:rPr>
              <a:t>D4 D6 D4</a:t>
            </a:r>
            <a:r>
              <a:rPr lang="zh-CN" altLang="en-US" sz="2400" dirty="0">
                <a:latin typeface="微软雅黑" panose="020B0503020204020204" pitchFamily="34" charset="-122"/>
                <a:ea typeface="微软雅黑" panose="020B0503020204020204" pitchFamily="34" charset="-122"/>
              </a:rPr>
              <a:t>。</a:t>
            </a:r>
          </a:p>
        </p:txBody>
      </p:sp>
      <p:sp>
        <p:nvSpPr>
          <p:cNvPr id="7" name="文本占位符 6"/>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7961338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1991545" y="1276524"/>
            <a:ext cx="5788805" cy="5104804"/>
          </a:xfrm>
          <a:prstGeom prst="rect">
            <a:avLst/>
          </a:prstGeom>
        </p:spPr>
      </p:pic>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866040" y="2716684"/>
            <a:ext cx="4801961" cy="3203624"/>
          </a:xfrm>
          <a:prstGeom prst="rect">
            <a:avLst/>
          </a:prstGeom>
        </p:spPr>
      </p:pic>
      <p:cxnSp>
        <p:nvCxnSpPr>
          <p:cNvPr id="5" name="直接连接符 4"/>
          <p:cNvCxnSpPr/>
          <p:nvPr/>
        </p:nvCxnSpPr>
        <p:spPr bwMode="auto">
          <a:xfrm>
            <a:off x="5735960" y="2644676"/>
            <a:ext cx="0" cy="3672408"/>
          </a:xfrm>
          <a:prstGeom prst="line">
            <a:avLst/>
          </a:prstGeom>
          <a:ln w="28575">
            <a:headEnd type="none" w="med" len="med"/>
            <a:tailEnd type="none" w="med" len="med"/>
          </a:ln>
          <a:extLst/>
        </p:spPr>
        <p:style>
          <a:lnRef idx="1">
            <a:schemeClr val="accent4"/>
          </a:lnRef>
          <a:fillRef idx="0">
            <a:schemeClr val="accent4"/>
          </a:fillRef>
          <a:effectRef idx="0">
            <a:schemeClr val="accent4"/>
          </a:effectRef>
          <a:fontRef idx="minor">
            <a:schemeClr val="tx1"/>
          </a:fontRef>
        </p:style>
      </p:cxnSp>
      <p:cxnSp>
        <p:nvCxnSpPr>
          <p:cNvPr id="7" name="直接连接符 6"/>
          <p:cNvCxnSpPr/>
          <p:nvPr/>
        </p:nvCxnSpPr>
        <p:spPr bwMode="auto">
          <a:xfrm flipV="1">
            <a:off x="2063552" y="2500661"/>
            <a:ext cx="8064896" cy="1"/>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11" name="矩形 10"/>
          <p:cNvSpPr/>
          <p:nvPr/>
        </p:nvSpPr>
        <p:spPr>
          <a:xfrm>
            <a:off x="4610740" y="476672"/>
            <a:ext cx="2709396" cy="523220"/>
          </a:xfrm>
          <a:prstGeom prst="rect">
            <a:avLst/>
          </a:prstGeom>
        </p:spPr>
        <p:txBody>
          <a:bodyPr wrap="none">
            <a:spAutoFit/>
          </a:bodyPr>
          <a:lstStyle/>
          <a:p>
            <a:r>
              <a:rPr lang="zh-CN" altLang="en-US" sz="2800" b="1" dirty="0"/>
              <a:t>维特比算法实现</a:t>
            </a:r>
            <a:endParaRPr lang="zh-CN" altLang="en-US" sz="2800" b="1" dirty="0">
              <a:ea typeface="微软雅黑" panose="020B0503020204020204" pitchFamily="34" charset="-122"/>
            </a:endParaRPr>
          </a:p>
        </p:txBody>
      </p:sp>
      <p:sp>
        <p:nvSpPr>
          <p:cNvPr id="4" name="文本占位符 3"/>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504713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4.bp.blogspot.com/-VBx4r_I3-0o/UVl5cCcGKOI/AAAAAAAADCs/nj5mMcBDNzE/s1600/break.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45911" y="2303831"/>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70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smtClean="0"/>
              <a:t>第 </a:t>
            </a:r>
            <a:fld id="{75168D04-7926-484C-B90B-2D13ABC6EC67}" type="slidenum">
              <a:rPr lang="zh-CN" altLang="en-US" smtClean="0"/>
              <a:pPr/>
              <a:t>4</a:t>
            </a:fld>
            <a:r>
              <a:rPr lang="zh-CN" altLang="en-US" smtClean="0"/>
              <a:t> 页</a:t>
            </a:r>
            <a:endParaRPr lang="zh-CN" altLang="en-US" dirty="0"/>
          </a:p>
        </p:txBody>
      </p:sp>
      <p:sp>
        <p:nvSpPr>
          <p:cNvPr id="3" name="页脚占位符 2"/>
          <p:cNvSpPr>
            <a:spLocks noGrp="1"/>
          </p:cNvSpPr>
          <p:nvPr>
            <p:ph type="ftr" sz="quarter" idx="3"/>
          </p:nvPr>
        </p:nvSpPr>
        <p:spPr/>
        <p:txBody>
          <a:bodyPr/>
          <a:lstStyle/>
          <a:p>
            <a:r>
              <a:rPr lang="zh-CN" altLang="en-US" smtClean="0"/>
              <a:t>自强不息，知行合一</a:t>
            </a:r>
            <a:endParaRPr lang="zh-CN" altLang="en-US" dirty="0"/>
          </a:p>
        </p:txBody>
      </p:sp>
      <p:sp>
        <p:nvSpPr>
          <p:cNvPr id="4" name="文本占位符 3"/>
          <p:cNvSpPr>
            <a:spLocks noGrp="1"/>
          </p:cNvSpPr>
          <p:nvPr>
            <p:ph type="body" sz="quarter" idx="10"/>
          </p:nvPr>
        </p:nvSpPr>
        <p:spPr>
          <a:xfrm>
            <a:off x="1621701" y="532563"/>
            <a:ext cx="4588180" cy="455737"/>
          </a:xfrm>
        </p:spPr>
        <p:txBody>
          <a:bodyPr/>
          <a:lstStyle/>
          <a:p>
            <a:r>
              <a:rPr lang="zh-CN" altLang="en-US" sz="2800" dirty="0">
                <a:solidFill>
                  <a:srgbClr val="025483"/>
                </a:solidFill>
              </a:rPr>
              <a:t>数学建模</a:t>
            </a:r>
            <a:r>
              <a:rPr lang="zh-CN" altLang="en-US" sz="2800" dirty="0" smtClean="0">
                <a:solidFill>
                  <a:srgbClr val="025483"/>
                </a:solidFill>
              </a:rPr>
              <a:t>竞赛历年赛题</a:t>
            </a:r>
            <a:endParaRPr lang="zh-CN" altLang="en-US" dirty="0"/>
          </a:p>
        </p:txBody>
      </p:sp>
      <p:sp>
        <p:nvSpPr>
          <p:cNvPr id="7" name="矩形 6"/>
          <p:cNvSpPr/>
          <p:nvPr/>
        </p:nvSpPr>
        <p:spPr>
          <a:xfrm>
            <a:off x="685913" y="1201086"/>
            <a:ext cx="3916457" cy="1631216"/>
          </a:xfrm>
          <a:prstGeom prst="rect">
            <a:avLst/>
          </a:prstGeom>
        </p:spPr>
        <p:txBody>
          <a:bodyPr wrap="none">
            <a:spAutoFit/>
          </a:bodyPr>
          <a:lstStyle/>
          <a:p>
            <a:r>
              <a:rPr lang="en-US" altLang="zh-CN" sz="2000" kern="100" dirty="0" smtClean="0">
                <a:latin typeface="+mn-ea"/>
                <a:cs typeface="Times New Roman" panose="02020603050405020304" pitchFamily="18" charset="0"/>
              </a:rPr>
              <a:t>2016CUMCM:</a:t>
            </a:r>
          </a:p>
          <a:p>
            <a:r>
              <a:rPr lang="en-US" altLang="zh-CN" sz="2000" kern="100" dirty="0" smtClean="0">
                <a:latin typeface="+mn-ea"/>
                <a:cs typeface="Times New Roman" panose="02020603050405020304" pitchFamily="18" charset="0"/>
              </a:rPr>
              <a:t>A</a:t>
            </a:r>
            <a:r>
              <a:rPr lang="zh-CN" altLang="zh-CN" sz="2000" kern="100" dirty="0">
                <a:latin typeface="+mn-ea"/>
                <a:cs typeface="Times New Roman" panose="02020603050405020304" pitchFamily="18" charset="0"/>
              </a:rPr>
              <a:t>题</a:t>
            </a:r>
            <a:r>
              <a:rPr lang="en-US" altLang="zh-CN" sz="2000" kern="100" dirty="0">
                <a:latin typeface="+mn-ea"/>
                <a:cs typeface="Times New Roman" panose="02020603050405020304" pitchFamily="18" charset="0"/>
              </a:rPr>
              <a:t>  </a:t>
            </a:r>
            <a:r>
              <a:rPr lang="zh-CN" altLang="zh-CN" sz="2000" kern="100" dirty="0">
                <a:latin typeface="+mn-ea"/>
                <a:cs typeface="Times New Roman" panose="02020603050405020304" pitchFamily="18" charset="0"/>
              </a:rPr>
              <a:t>系泊系统的</a:t>
            </a:r>
            <a:r>
              <a:rPr lang="zh-CN" altLang="zh-CN" sz="2000" kern="100" dirty="0" smtClean="0">
                <a:latin typeface="+mn-ea"/>
                <a:cs typeface="Times New Roman" panose="02020603050405020304" pitchFamily="18" charset="0"/>
              </a:rPr>
              <a:t>设计</a:t>
            </a:r>
            <a:endParaRPr lang="en-US" altLang="zh-CN" sz="2000" kern="100" dirty="0" smtClean="0">
              <a:latin typeface="+mn-ea"/>
              <a:cs typeface="Times New Roman" panose="02020603050405020304" pitchFamily="18" charset="0"/>
            </a:endParaRPr>
          </a:p>
          <a:p>
            <a:r>
              <a:rPr lang="en-US" altLang="zh-CN" sz="2000" dirty="0"/>
              <a:t>B</a:t>
            </a:r>
            <a:r>
              <a:rPr lang="zh-CN" altLang="en-US" sz="2000" dirty="0"/>
              <a:t>题  小区开放对道路通行的</a:t>
            </a:r>
            <a:r>
              <a:rPr lang="zh-CN" altLang="en-US" sz="2000" dirty="0" smtClean="0"/>
              <a:t>影响</a:t>
            </a:r>
            <a:endParaRPr lang="en-US" altLang="zh-CN" sz="2000" dirty="0" smtClean="0"/>
          </a:p>
          <a:p>
            <a:r>
              <a:rPr lang="en-US" altLang="zh-CN" sz="2000" dirty="0">
                <a:latin typeface="+mn-ea"/>
              </a:rPr>
              <a:t>C</a:t>
            </a:r>
            <a:r>
              <a:rPr lang="zh-CN" altLang="zh-CN" sz="2000" dirty="0">
                <a:latin typeface="+mn-ea"/>
                <a:cs typeface="Times New Roman" panose="02020603050405020304" pitchFamily="18" charset="0"/>
              </a:rPr>
              <a:t>题</a:t>
            </a:r>
            <a:r>
              <a:rPr lang="en-US" altLang="zh-CN" sz="2000" dirty="0">
                <a:latin typeface="+mn-ea"/>
              </a:rPr>
              <a:t>  </a:t>
            </a:r>
            <a:r>
              <a:rPr lang="zh-CN" altLang="zh-CN" sz="2000" dirty="0">
                <a:latin typeface="+mn-ea"/>
                <a:cs typeface="Times New Roman" panose="02020603050405020304" pitchFamily="18" charset="0"/>
              </a:rPr>
              <a:t>电池剩余放电时间</a:t>
            </a:r>
            <a:r>
              <a:rPr lang="zh-CN" altLang="zh-CN" sz="2000" dirty="0" smtClean="0">
                <a:latin typeface="+mn-ea"/>
                <a:cs typeface="Times New Roman" panose="02020603050405020304" pitchFamily="18" charset="0"/>
              </a:rPr>
              <a:t>预测</a:t>
            </a:r>
            <a:endParaRPr lang="en-US" altLang="zh-CN" sz="2000" dirty="0" smtClean="0">
              <a:latin typeface="+mn-ea"/>
              <a:cs typeface="Times New Roman" panose="02020603050405020304" pitchFamily="18" charset="0"/>
            </a:endParaRPr>
          </a:p>
          <a:p>
            <a:r>
              <a:rPr lang="en-US" altLang="zh-CN" sz="2000" u="sng" dirty="0"/>
              <a:t>D</a:t>
            </a:r>
            <a:r>
              <a:rPr lang="zh-CN" altLang="en-US" sz="2000" u="sng" dirty="0"/>
              <a:t>题   风电场运行状况分析及</a:t>
            </a:r>
            <a:r>
              <a:rPr lang="zh-CN" altLang="en-US" sz="2000" u="sng" dirty="0" smtClean="0"/>
              <a:t>优化</a:t>
            </a:r>
            <a:endParaRPr lang="zh-CN" altLang="en-US" sz="2000" u="sng" dirty="0"/>
          </a:p>
        </p:txBody>
      </p:sp>
      <p:sp>
        <p:nvSpPr>
          <p:cNvPr id="9" name="矩形 8"/>
          <p:cNvSpPr/>
          <p:nvPr/>
        </p:nvSpPr>
        <p:spPr>
          <a:xfrm>
            <a:off x="685914" y="2832302"/>
            <a:ext cx="3575018" cy="1631216"/>
          </a:xfrm>
          <a:prstGeom prst="rect">
            <a:avLst/>
          </a:prstGeom>
        </p:spPr>
        <p:txBody>
          <a:bodyPr wrap="none">
            <a:spAutoFit/>
          </a:bodyPr>
          <a:lstStyle/>
          <a:p>
            <a:r>
              <a:rPr lang="en-US" altLang="zh-CN" sz="2000" dirty="0" smtClean="0"/>
              <a:t>2017CUMCM:</a:t>
            </a:r>
          </a:p>
          <a:p>
            <a:r>
              <a:rPr lang="en-US" altLang="zh-CN" sz="2000" u="sng" dirty="0" smtClean="0"/>
              <a:t>A</a:t>
            </a:r>
            <a:r>
              <a:rPr lang="zh-CN" altLang="en-US" sz="2000" u="sng" dirty="0"/>
              <a:t>题  </a:t>
            </a:r>
            <a:r>
              <a:rPr lang="en-US" altLang="zh-CN" sz="2000" u="sng" dirty="0"/>
              <a:t>CT</a:t>
            </a:r>
            <a:r>
              <a:rPr lang="zh-CN" altLang="en-US" sz="2000" u="sng" dirty="0"/>
              <a:t>系统参数标定及</a:t>
            </a:r>
            <a:r>
              <a:rPr lang="zh-CN" altLang="en-US" sz="2000" u="sng" dirty="0" smtClean="0"/>
              <a:t>成像</a:t>
            </a:r>
            <a:endParaRPr lang="en-US" altLang="zh-CN" sz="2000" u="sng" dirty="0" smtClean="0"/>
          </a:p>
          <a:p>
            <a:r>
              <a:rPr lang="en-US" altLang="zh-CN" sz="2000" u="sng" dirty="0"/>
              <a:t>B</a:t>
            </a:r>
            <a:r>
              <a:rPr lang="zh-CN" altLang="en-US" sz="2000" u="sng" dirty="0"/>
              <a:t>题  “拍照赚钱”的任务</a:t>
            </a:r>
            <a:r>
              <a:rPr lang="zh-CN" altLang="en-US" sz="2000" u="sng" dirty="0" smtClean="0"/>
              <a:t>定价</a:t>
            </a:r>
            <a:endParaRPr lang="en-US" altLang="zh-CN" sz="2000" u="sng" dirty="0" smtClean="0"/>
          </a:p>
          <a:p>
            <a:r>
              <a:rPr lang="en-US" altLang="zh-CN" sz="2000" u="sng" dirty="0"/>
              <a:t>C</a:t>
            </a:r>
            <a:r>
              <a:rPr lang="zh-CN" altLang="en-US" sz="2000" u="sng" dirty="0"/>
              <a:t>题  颜色与物质浓度</a:t>
            </a:r>
            <a:r>
              <a:rPr lang="zh-CN" altLang="en-US" sz="2000" u="sng" dirty="0" smtClean="0"/>
              <a:t>辨识</a:t>
            </a:r>
            <a:endParaRPr lang="en-US" altLang="zh-CN" sz="2000" u="sng" dirty="0" smtClean="0"/>
          </a:p>
          <a:p>
            <a:r>
              <a:rPr lang="en-US" altLang="zh-CN" sz="2000" u="sng" dirty="0"/>
              <a:t>D</a:t>
            </a:r>
            <a:r>
              <a:rPr lang="zh-CN" altLang="en-US" sz="2000" u="sng" dirty="0"/>
              <a:t>题  巡检线路的</a:t>
            </a:r>
            <a:r>
              <a:rPr lang="zh-CN" altLang="en-US" sz="2000" u="sng" dirty="0" smtClean="0"/>
              <a:t>排班</a:t>
            </a:r>
            <a:endParaRPr lang="zh-CN" altLang="en-US" sz="2000" u="sng" dirty="0"/>
          </a:p>
        </p:txBody>
      </p:sp>
      <p:sp>
        <p:nvSpPr>
          <p:cNvPr id="13" name="矩形 12"/>
          <p:cNvSpPr/>
          <p:nvPr/>
        </p:nvSpPr>
        <p:spPr>
          <a:xfrm>
            <a:off x="685914" y="4463518"/>
            <a:ext cx="3916457" cy="1631216"/>
          </a:xfrm>
          <a:prstGeom prst="rect">
            <a:avLst/>
          </a:prstGeom>
        </p:spPr>
        <p:txBody>
          <a:bodyPr wrap="none">
            <a:spAutoFit/>
          </a:bodyPr>
          <a:lstStyle/>
          <a:p>
            <a:r>
              <a:rPr lang="en-US" altLang="zh-CN" sz="2000" dirty="0" smtClean="0"/>
              <a:t>2018CUMCM:</a:t>
            </a:r>
          </a:p>
          <a:p>
            <a:r>
              <a:rPr lang="en-US" altLang="zh-CN" sz="2000" dirty="0" smtClean="0"/>
              <a:t>A</a:t>
            </a:r>
            <a:r>
              <a:rPr lang="zh-CN" altLang="en-US" sz="2000" dirty="0"/>
              <a:t>题   高温作业专用</a:t>
            </a:r>
            <a:r>
              <a:rPr lang="zh-CN" altLang="en-US" sz="2000" dirty="0" smtClean="0"/>
              <a:t>服装设计</a:t>
            </a:r>
            <a:endParaRPr lang="en-US" altLang="zh-CN" sz="2000" dirty="0" smtClean="0"/>
          </a:p>
          <a:p>
            <a:r>
              <a:rPr lang="en-US" altLang="zh-CN" sz="2000" u="sng" dirty="0" smtClean="0"/>
              <a:t>B</a:t>
            </a:r>
            <a:r>
              <a:rPr lang="zh-CN" altLang="en-US" sz="2000" u="sng" dirty="0" smtClean="0"/>
              <a:t>题</a:t>
            </a:r>
            <a:r>
              <a:rPr lang="en-US" altLang="zh-CN" sz="2000" u="sng" dirty="0" smtClean="0"/>
              <a:t>   </a:t>
            </a:r>
            <a:r>
              <a:rPr lang="zh-CN" altLang="en-US" sz="2000" u="sng" dirty="0"/>
              <a:t>智能</a:t>
            </a:r>
            <a:r>
              <a:rPr lang="en-US" altLang="zh-CN" sz="2000" u="sng" dirty="0"/>
              <a:t>RGV</a:t>
            </a:r>
            <a:r>
              <a:rPr lang="zh-CN" altLang="en-US" sz="2000" u="sng" dirty="0"/>
              <a:t>的动态调度</a:t>
            </a:r>
            <a:r>
              <a:rPr lang="zh-CN" altLang="en-US" sz="2000" u="sng" dirty="0" smtClean="0"/>
              <a:t>策略</a:t>
            </a:r>
            <a:endParaRPr lang="en-US" altLang="zh-CN" sz="2000" u="sng" dirty="0" smtClean="0"/>
          </a:p>
          <a:p>
            <a:r>
              <a:rPr lang="en-US" altLang="zh-CN" sz="2000" u="sng" dirty="0"/>
              <a:t>C</a:t>
            </a:r>
            <a:r>
              <a:rPr lang="zh-CN" altLang="en-US" sz="2000" u="sng" dirty="0"/>
              <a:t>题   大型百货商场会员画像</a:t>
            </a:r>
            <a:r>
              <a:rPr lang="zh-CN" altLang="en-US" sz="2000" u="sng" dirty="0" smtClean="0"/>
              <a:t>描绘</a:t>
            </a:r>
            <a:endParaRPr lang="en-US" altLang="zh-CN" sz="2000" u="sng" dirty="0" smtClean="0"/>
          </a:p>
          <a:p>
            <a:r>
              <a:rPr lang="en-US" altLang="zh-CN" sz="2000" u="sng" dirty="0"/>
              <a:t>D</a:t>
            </a:r>
            <a:r>
              <a:rPr lang="zh-CN" altLang="en-US" sz="2000" u="sng" dirty="0"/>
              <a:t>题   汽车总装线的配置问题</a:t>
            </a:r>
          </a:p>
        </p:txBody>
      </p:sp>
      <p:sp>
        <p:nvSpPr>
          <p:cNvPr id="14" name="矩形 13"/>
          <p:cNvSpPr/>
          <p:nvPr/>
        </p:nvSpPr>
        <p:spPr>
          <a:xfrm>
            <a:off x="4939863" y="1169556"/>
            <a:ext cx="6905296" cy="2862322"/>
          </a:xfrm>
          <a:prstGeom prst="rect">
            <a:avLst/>
          </a:prstGeom>
        </p:spPr>
        <p:txBody>
          <a:bodyPr wrap="square">
            <a:spAutoFit/>
          </a:bodyPr>
          <a:lstStyle/>
          <a:p>
            <a:r>
              <a:rPr lang="en-US" altLang="zh-CN" sz="2000" kern="100" dirty="0" smtClean="0">
                <a:latin typeface="+mn-ea"/>
                <a:cs typeface="Times New Roman" panose="02020603050405020304" pitchFamily="18" charset="0"/>
              </a:rPr>
              <a:t>2019MCM:</a:t>
            </a:r>
          </a:p>
          <a:p>
            <a:r>
              <a:rPr lang="en-US" altLang="zh-CN" sz="2000" kern="100" dirty="0" smtClean="0">
                <a:latin typeface="+mn-ea"/>
                <a:cs typeface="Times New Roman" panose="02020603050405020304" pitchFamily="18" charset="0"/>
              </a:rPr>
              <a:t>A</a:t>
            </a:r>
            <a:r>
              <a:rPr lang="zh-CN" altLang="zh-CN" sz="2000" kern="100" dirty="0">
                <a:latin typeface="+mn-ea"/>
                <a:cs typeface="Times New Roman" panose="02020603050405020304" pitchFamily="18" charset="0"/>
              </a:rPr>
              <a:t>题</a:t>
            </a:r>
            <a:r>
              <a:rPr lang="en-US" altLang="zh-CN" sz="2000" kern="100" dirty="0">
                <a:latin typeface="+mn-ea"/>
                <a:cs typeface="Times New Roman" panose="02020603050405020304" pitchFamily="18" charset="0"/>
              </a:rPr>
              <a:t>  </a:t>
            </a:r>
            <a:r>
              <a:rPr lang="en-US" altLang="zh-CN" sz="2000" kern="100" dirty="0" smtClean="0">
                <a:latin typeface="+mn-ea"/>
                <a:cs typeface="Times New Roman" panose="02020603050405020304" pitchFamily="18" charset="0"/>
              </a:rPr>
              <a:t>A  Game of Ecology</a:t>
            </a:r>
          </a:p>
          <a:p>
            <a:r>
              <a:rPr lang="en-US" altLang="zh-CN" sz="2000" u="sng" dirty="0" smtClean="0"/>
              <a:t>B</a:t>
            </a:r>
            <a:r>
              <a:rPr lang="zh-CN" altLang="en-US" sz="2000" u="sng" dirty="0" smtClean="0"/>
              <a:t>题  </a:t>
            </a:r>
            <a:r>
              <a:rPr lang="en-US" altLang="zh-CN" sz="2000" u="sng" dirty="0" smtClean="0"/>
              <a:t>Send </a:t>
            </a:r>
            <a:r>
              <a:rPr lang="en-US" altLang="zh-CN" sz="2000" u="sng" dirty="0"/>
              <a:t>in the Drones: Developing an Aerial Disaster Relief Response System</a:t>
            </a:r>
          </a:p>
          <a:p>
            <a:r>
              <a:rPr lang="en-US" altLang="zh-CN" sz="2000" u="sng" dirty="0" smtClean="0">
                <a:latin typeface="+mn-ea"/>
              </a:rPr>
              <a:t>C</a:t>
            </a:r>
            <a:r>
              <a:rPr lang="zh-CN" altLang="zh-CN" sz="2000" u="sng" dirty="0" smtClean="0">
                <a:latin typeface="+mn-ea"/>
                <a:cs typeface="Times New Roman" panose="02020603050405020304" pitchFamily="18" charset="0"/>
              </a:rPr>
              <a:t>题</a:t>
            </a:r>
            <a:r>
              <a:rPr lang="en-US" altLang="zh-CN" sz="2000" u="sng" dirty="0" smtClean="0">
                <a:latin typeface="+mn-ea"/>
              </a:rPr>
              <a:t>  </a:t>
            </a:r>
            <a:r>
              <a:rPr lang="en-US" altLang="zh-CN" sz="2000" u="sng" dirty="0">
                <a:latin typeface="+mn-ea"/>
                <a:cs typeface="Times New Roman" panose="02020603050405020304" pitchFamily="18" charset="0"/>
              </a:rPr>
              <a:t>The Opioid </a:t>
            </a:r>
            <a:r>
              <a:rPr lang="en-US" altLang="zh-CN" sz="2000" u="sng" dirty="0" smtClean="0">
                <a:latin typeface="+mn-ea"/>
                <a:cs typeface="Times New Roman" panose="02020603050405020304" pitchFamily="18" charset="0"/>
              </a:rPr>
              <a:t>Crisis</a:t>
            </a:r>
          </a:p>
          <a:p>
            <a:r>
              <a:rPr lang="en-US" altLang="zh-CN" sz="2000" u="sng" dirty="0" smtClean="0"/>
              <a:t>D</a:t>
            </a:r>
            <a:r>
              <a:rPr lang="zh-CN" altLang="en-US" sz="2000" u="sng" dirty="0" smtClean="0"/>
              <a:t>题  </a:t>
            </a:r>
            <a:r>
              <a:rPr lang="en-US" altLang="zh-CN" sz="2000" u="sng" dirty="0" smtClean="0"/>
              <a:t>Time </a:t>
            </a:r>
            <a:r>
              <a:rPr lang="en-US" altLang="zh-CN" sz="2000" u="sng" dirty="0"/>
              <a:t>to leave the </a:t>
            </a:r>
            <a:r>
              <a:rPr lang="en-US" altLang="zh-CN" sz="2000" u="sng" dirty="0" smtClean="0"/>
              <a:t>Louvre</a:t>
            </a:r>
          </a:p>
          <a:p>
            <a:r>
              <a:rPr lang="en-US" altLang="zh-CN" sz="2000" dirty="0" smtClean="0"/>
              <a:t>E</a:t>
            </a:r>
            <a:r>
              <a:rPr lang="zh-CN" altLang="en-US" sz="2000" dirty="0" smtClean="0"/>
              <a:t>题   </a:t>
            </a:r>
            <a:r>
              <a:rPr lang="en-US" altLang="zh-CN" sz="2000" dirty="0" smtClean="0"/>
              <a:t>What </a:t>
            </a:r>
            <a:r>
              <a:rPr lang="en-US" altLang="zh-CN" sz="2000" dirty="0"/>
              <a:t>is the Cost of Environmental Degradation</a:t>
            </a:r>
            <a:r>
              <a:rPr lang="en-US" altLang="zh-CN" sz="2000" dirty="0" smtClean="0"/>
              <a:t>?</a:t>
            </a:r>
          </a:p>
          <a:p>
            <a:r>
              <a:rPr lang="en-US" altLang="zh-CN" sz="2000" dirty="0" smtClean="0"/>
              <a:t>F</a:t>
            </a:r>
            <a:r>
              <a:rPr lang="zh-CN" altLang="en-US" sz="2000" dirty="0" smtClean="0"/>
              <a:t>题   </a:t>
            </a:r>
            <a:r>
              <a:rPr lang="en-US" altLang="zh-CN" sz="2000" dirty="0"/>
              <a:t>Universal, Decentralized, Digital Currency: Is it possible?</a:t>
            </a:r>
            <a:endParaRPr lang="zh-CN" altLang="en-US" sz="2000" dirty="0"/>
          </a:p>
        </p:txBody>
      </p:sp>
      <p:sp>
        <p:nvSpPr>
          <p:cNvPr id="16" name="矩形 15"/>
          <p:cNvSpPr/>
          <p:nvPr/>
        </p:nvSpPr>
        <p:spPr>
          <a:xfrm>
            <a:off x="4939863" y="3973275"/>
            <a:ext cx="6905296" cy="2246769"/>
          </a:xfrm>
          <a:prstGeom prst="rect">
            <a:avLst/>
          </a:prstGeom>
        </p:spPr>
        <p:txBody>
          <a:bodyPr wrap="square">
            <a:spAutoFit/>
          </a:bodyPr>
          <a:lstStyle/>
          <a:p>
            <a:r>
              <a:rPr lang="it-IT" altLang="zh-CN" sz="2000" dirty="0" smtClean="0"/>
              <a:t>2018</a:t>
            </a:r>
            <a:r>
              <a:rPr lang="en-US" altLang="zh-CN" sz="2000" dirty="0" smtClean="0"/>
              <a:t>MCM:</a:t>
            </a:r>
            <a:endParaRPr lang="it-IT" altLang="zh-CN" sz="2000" dirty="0" smtClean="0"/>
          </a:p>
          <a:p>
            <a:r>
              <a:rPr lang="it-IT" altLang="zh-CN" sz="2000" dirty="0" smtClean="0"/>
              <a:t>A</a:t>
            </a:r>
            <a:r>
              <a:rPr lang="zh-CN" altLang="en-US" sz="2000" dirty="0" smtClean="0"/>
              <a:t>题</a:t>
            </a:r>
            <a:r>
              <a:rPr lang="it-IT" altLang="zh-CN" sz="2000" dirty="0" smtClean="0"/>
              <a:t>: </a:t>
            </a:r>
            <a:r>
              <a:rPr lang="it-IT" altLang="zh-CN" sz="2000" dirty="0"/>
              <a:t>Multi-hop HF Radio </a:t>
            </a:r>
            <a:r>
              <a:rPr lang="it-IT" altLang="zh-CN" sz="2000" dirty="0" smtClean="0"/>
              <a:t>Propagation</a:t>
            </a:r>
          </a:p>
          <a:p>
            <a:r>
              <a:rPr lang="en-US" altLang="zh-CN" sz="2000" u="sng" dirty="0" smtClean="0"/>
              <a:t>B</a:t>
            </a:r>
            <a:r>
              <a:rPr lang="zh-CN" altLang="en-US" sz="2000" u="sng" dirty="0" smtClean="0"/>
              <a:t>题</a:t>
            </a:r>
            <a:r>
              <a:rPr lang="en-US" altLang="zh-CN" sz="2000" u="sng" dirty="0" smtClean="0"/>
              <a:t>: </a:t>
            </a:r>
            <a:r>
              <a:rPr lang="en-US" altLang="zh-CN" sz="2000" u="sng" dirty="0"/>
              <a:t>How Many Languages?</a:t>
            </a:r>
            <a:endParaRPr lang="zh-CN" altLang="en-US" sz="2000" u="sng" dirty="0"/>
          </a:p>
          <a:p>
            <a:r>
              <a:rPr lang="en-US" altLang="zh-CN" sz="2000" u="sng" dirty="0" smtClean="0"/>
              <a:t>C</a:t>
            </a:r>
            <a:r>
              <a:rPr lang="zh-CN" altLang="en-US" sz="2000" u="sng" dirty="0" smtClean="0"/>
              <a:t>题</a:t>
            </a:r>
            <a:r>
              <a:rPr lang="en-US" altLang="zh-CN" sz="2000" u="sng" dirty="0" smtClean="0"/>
              <a:t>: </a:t>
            </a:r>
            <a:r>
              <a:rPr lang="en-US" altLang="zh-CN" sz="2000" u="sng" dirty="0"/>
              <a:t>Energy </a:t>
            </a:r>
            <a:r>
              <a:rPr lang="en-US" altLang="zh-CN" sz="2000" u="sng" dirty="0" smtClean="0"/>
              <a:t>Production</a:t>
            </a:r>
          </a:p>
          <a:p>
            <a:r>
              <a:rPr lang="en-US" altLang="zh-CN" sz="2000" u="sng" dirty="0" smtClean="0"/>
              <a:t>D</a:t>
            </a:r>
            <a:r>
              <a:rPr lang="zh-CN" altLang="en-US" sz="2000" u="sng" dirty="0" smtClean="0"/>
              <a:t>题</a:t>
            </a:r>
            <a:r>
              <a:rPr lang="en-US" altLang="zh-CN" sz="2000" u="sng" dirty="0" smtClean="0"/>
              <a:t>: </a:t>
            </a:r>
            <a:r>
              <a:rPr lang="en-US" altLang="zh-CN" sz="2000" u="sng" dirty="0"/>
              <a:t>Out of Gas and Driving on E (for electric, not empty) </a:t>
            </a:r>
            <a:endParaRPr lang="en-US" altLang="zh-CN" sz="2000" u="sng" dirty="0" smtClean="0"/>
          </a:p>
          <a:p>
            <a:r>
              <a:rPr lang="en-US" altLang="zh-CN" sz="2000" u="sng" dirty="0" smtClean="0"/>
              <a:t>E</a:t>
            </a:r>
            <a:r>
              <a:rPr lang="zh-CN" altLang="en-US" sz="2000" u="sng" dirty="0" smtClean="0"/>
              <a:t>题</a:t>
            </a:r>
            <a:r>
              <a:rPr lang="en-US" altLang="zh-CN" sz="2000" u="sng" dirty="0" smtClean="0"/>
              <a:t>: </a:t>
            </a:r>
            <a:r>
              <a:rPr lang="en-US" altLang="zh-CN" sz="2000" u="sng" dirty="0"/>
              <a:t>How does climate change influence regional instability</a:t>
            </a:r>
            <a:r>
              <a:rPr lang="en-US" altLang="zh-CN" sz="2000" u="sng" dirty="0" smtClean="0"/>
              <a:t>?</a:t>
            </a:r>
          </a:p>
          <a:p>
            <a:r>
              <a:rPr lang="en-US" altLang="zh-CN" sz="2000" dirty="0" smtClean="0"/>
              <a:t>F</a:t>
            </a:r>
            <a:r>
              <a:rPr lang="zh-CN" altLang="en-US" sz="2000" dirty="0" smtClean="0"/>
              <a:t>题</a:t>
            </a:r>
            <a:r>
              <a:rPr lang="en-US" altLang="zh-CN" sz="2000" dirty="0" smtClean="0"/>
              <a:t>: </a:t>
            </a:r>
            <a:r>
              <a:rPr lang="en-US" altLang="zh-CN" sz="2000" dirty="0"/>
              <a:t>Cost of Privacy </a:t>
            </a:r>
            <a:endParaRPr lang="zh-CN" altLang="en-US" sz="2000" dirty="0"/>
          </a:p>
        </p:txBody>
      </p:sp>
    </p:spTree>
    <p:extLst>
      <p:ext uri="{BB962C8B-B14F-4D97-AF65-F5344CB8AC3E}">
        <p14:creationId xmlns:p14="http://schemas.microsoft.com/office/powerpoint/2010/main" val="1012321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smtClean="0"/>
              <a:t>第 </a:t>
            </a:r>
            <a:fld id="{75168D04-7926-484C-B90B-2D13ABC6EC67}" type="slidenum">
              <a:rPr lang="zh-CN" altLang="en-US" smtClean="0"/>
              <a:pPr/>
              <a:t>5</a:t>
            </a:fld>
            <a:r>
              <a:rPr lang="zh-CN" altLang="en-US" smtClean="0"/>
              <a:t> 页</a:t>
            </a:r>
            <a:endParaRPr lang="zh-CN" altLang="en-US" dirty="0"/>
          </a:p>
        </p:txBody>
      </p:sp>
      <p:sp>
        <p:nvSpPr>
          <p:cNvPr id="3" name="页脚占位符 2"/>
          <p:cNvSpPr>
            <a:spLocks noGrp="1"/>
          </p:cNvSpPr>
          <p:nvPr>
            <p:ph type="ftr" sz="quarter" idx="3"/>
          </p:nvPr>
        </p:nvSpPr>
        <p:spPr/>
        <p:txBody>
          <a:bodyPr/>
          <a:lstStyle/>
          <a:p>
            <a:r>
              <a:rPr lang="zh-CN" altLang="en-US" smtClean="0"/>
              <a:t>自强不息，知行合一</a:t>
            </a:r>
            <a:endParaRPr lang="zh-CN" altLang="en-US" dirty="0"/>
          </a:p>
        </p:txBody>
      </p:sp>
      <p:sp>
        <p:nvSpPr>
          <p:cNvPr id="6" name="文本占位符 5"/>
          <p:cNvSpPr>
            <a:spLocks noGrp="1"/>
          </p:cNvSpPr>
          <p:nvPr>
            <p:ph type="body" sz="quarter" idx="10"/>
          </p:nvPr>
        </p:nvSpPr>
        <p:spPr>
          <a:xfrm>
            <a:off x="1621701" y="600501"/>
            <a:ext cx="6015046" cy="387798"/>
          </a:xfrm>
        </p:spPr>
        <p:txBody>
          <a:bodyPr/>
          <a:lstStyle/>
          <a:p>
            <a:r>
              <a:rPr lang="en-US" altLang="zh-CN" sz="2800" dirty="0" smtClean="0">
                <a:latin typeface="Times New Roman" panose="02020603050405020304" pitchFamily="18" charset="0"/>
                <a:cs typeface="Times New Roman" panose="02020603050405020304" pitchFamily="18" charset="0"/>
              </a:rPr>
              <a:t>MCM</a:t>
            </a:r>
            <a:r>
              <a:rPr lang="zh-CN" altLang="en-US" sz="2800" dirty="0" smtClean="0">
                <a:latin typeface="Times New Roman" panose="02020603050405020304" pitchFamily="18" charset="0"/>
                <a:cs typeface="Times New Roman" panose="02020603050405020304" pitchFamily="18" charset="0"/>
              </a:rPr>
              <a:t>历年获奖情况（</a:t>
            </a:r>
            <a:r>
              <a:rPr lang="en-US" altLang="zh-CN" sz="2800" dirty="0" smtClean="0">
                <a:latin typeface="Times New Roman" panose="02020603050405020304" pitchFamily="18" charset="0"/>
                <a:cs typeface="Times New Roman" panose="02020603050405020304" pitchFamily="18" charset="0"/>
              </a:rPr>
              <a:t>2010-2019</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graphicFrame>
        <p:nvGraphicFramePr>
          <p:cNvPr id="5" name="图表 4"/>
          <p:cNvGraphicFramePr>
            <a:graphicFrameLocks noChangeAspect="1"/>
          </p:cNvGraphicFramePr>
          <p:nvPr>
            <p:extLst>
              <p:ext uri="{D42A27DB-BD31-4B8C-83A1-F6EECF244321}">
                <p14:modId xmlns:p14="http://schemas.microsoft.com/office/powerpoint/2010/main" val="811433435"/>
              </p:ext>
            </p:extLst>
          </p:nvPr>
        </p:nvGraphicFramePr>
        <p:xfrm>
          <a:off x="0" y="956442"/>
          <a:ext cx="12490160" cy="5079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120479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smtClean="0"/>
              <a:t>第 </a:t>
            </a:r>
            <a:fld id="{75168D04-7926-484C-B90B-2D13ABC6EC67}" type="slidenum">
              <a:rPr lang="zh-CN" altLang="en-US" smtClean="0"/>
              <a:pPr/>
              <a:t>6</a:t>
            </a:fld>
            <a:r>
              <a:rPr lang="zh-CN" altLang="en-US" smtClean="0"/>
              <a:t> 页</a:t>
            </a:r>
            <a:endParaRPr lang="zh-CN" altLang="en-US" dirty="0"/>
          </a:p>
        </p:txBody>
      </p:sp>
      <p:sp>
        <p:nvSpPr>
          <p:cNvPr id="3" name="页脚占位符 2"/>
          <p:cNvSpPr>
            <a:spLocks noGrp="1"/>
          </p:cNvSpPr>
          <p:nvPr>
            <p:ph type="ftr" sz="quarter" idx="3"/>
          </p:nvPr>
        </p:nvSpPr>
        <p:spPr/>
        <p:txBody>
          <a:bodyPr/>
          <a:lstStyle/>
          <a:p>
            <a:r>
              <a:rPr lang="zh-CN" altLang="en-US" smtClean="0"/>
              <a:t>自强不息，知行合一</a:t>
            </a:r>
            <a:endParaRPr lang="zh-CN" altLang="en-US" dirty="0"/>
          </a:p>
        </p:txBody>
      </p:sp>
      <p:sp>
        <p:nvSpPr>
          <p:cNvPr id="8" name="文本占位符 7"/>
          <p:cNvSpPr>
            <a:spLocks noGrp="1"/>
          </p:cNvSpPr>
          <p:nvPr>
            <p:ph type="body" sz="quarter" idx="10"/>
          </p:nvPr>
        </p:nvSpPr>
        <p:spPr>
          <a:xfrm>
            <a:off x="1621701" y="212703"/>
            <a:ext cx="4065666" cy="775597"/>
          </a:xfrm>
        </p:spPr>
        <p:txBody>
          <a:bodyPr/>
          <a:lstStyle/>
          <a:p>
            <a:r>
              <a:rPr lang="en-US" altLang="zh-CN" sz="2800" dirty="0"/>
              <a:t>2018MCM </a:t>
            </a:r>
            <a:r>
              <a:rPr lang="zh-CN" altLang="en-US" sz="2800" dirty="0" smtClean="0"/>
              <a:t>特等奖提名奖</a:t>
            </a:r>
            <a:endParaRPr lang="en-US" altLang="zh-CN" sz="2800"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5880" y="1502856"/>
            <a:ext cx="3857458" cy="289309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1621701" y="1502855"/>
            <a:ext cx="3904788" cy="2893093"/>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522515" y="4753621"/>
            <a:ext cx="11153670" cy="1323439"/>
          </a:xfrm>
          <a:prstGeom prst="rect">
            <a:avLst/>
          </a:prstGeom>
        </p:spPr>
        <p:txBody>
          <a:bodyPr wrap="square">
            <a:spAutoFit/>
          </a:bodyPr>
          <a:lstStyle/>
          <a:p>
            <a:pPr algn="just"/>
            <a:r>
              <a:rPr lang="zh-CN" altLang="en-US" sz="2000" b="1" dirty="0"/>
              <a:t>从报名参赛，题目指导到论文提交，指导教师组的老师们都给予了我们很大的关怀和帮助。比赛的四天时间里，老师和我们共同起早贪黑，用丰富的经验和学识帮助我们攻克难关，感谢老师们的支持！其次，此次获奖也离不开我们参赛团队三名队员的共同合作努力。合理分工，细致交流和互相关心都是让我们获得成绩必不可少的因素。再次向比赛期间帮助过我们的人们表示衷心的感谢！</a:t>
            </a:r>
          </a:p>
        </p:txBody>
      </p:sp>
    </p:spTree>
    <p:extLst>
      <p:ext uri="{BB962C8B-B14F-4D97-AF65-F5344CB8AC3E}">
        <p14:creationId xmlns:p14="http://schemas.microsoft.com/office/powerpoint/2010/main" val="2546217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7</a:t>
            </a:fld>
            <a:r>
              <a:rPr lang="zh-CN" altLang="en-US"/>
              <a:t> 页</a:t>
            </a:r>
            <a:endParaRPr lang="zh-CN" altLang="en-US" dirty="0"/>
          </a:p>
        </p:txBody>
      </p:sp>
      <p:sp>
        <p:nvSpPr>
          <p:cNvPr id="3" name="页脚占位符 2"/>
          <p:cNvSpPr>
            <a:spLocks noGrp="1"/>
          </p:cNvSpPr>
          <p:nvPr>
            <p:ph type="ftr" sz="quarter" idx="3"/>
          </p:nvPr>
        </p:nvSpPr>
        <p:spPr/>
        <p:txBody>
          <a:bodyPr/>
          <a:lstStyle/>
          <a:p>
            <a:r>
              <a:rPr lang="zh-CN" altLang="en-US"/>
              <a:t>自强不息，知行合一</a:t>
            </a:r>
            <a:endParaRPr lang="zh-CN" altLang="en-US" dirty="0"/>
          </a:p>
        </p:txBody>
      </p:sp>
      <p:sp>
        <p:nvSpPr>
          <p:cNvPr id="6" name="文本占位符 5"/>
          <p:cNvSpPr>
            <a:spLocks noGrp="1"/>
          </p:cNvSpPr>
          <p:nvPr>
            <p:ph type="body" sz="quarter" idx="10"/>
          </p:nvPr>
        </p:nvSpPr>
        <p:spPr/>
        <p:txBody>
          <a:bodyPr/>
          <a:lstStyle/>
          <a:p>
            <a:endParaRPr lang="zh-CN"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0375" y="1370378"/>
            <a:ext cx="5676182" cy="210105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687059" y="4014467"/>
            <a:ext cx="5222814" cy="1323439"/>
          </a:xfrm>
          <a:prstGeom prst="rect">
            <a:avLst/>
          </a:prstGeom>
        </p:spPr>
        <p:txBody>
          <a:bodyPr wrap="square">
            <a:spAutoFit/>
          </a:bodyPr>
          <a:lstStyle/>
          <a:p>
            <a:pPr algn="ctr"/>
            <a:r>
              <a:rPr lang="zh-CN" altLang="en-US" sz="4000" dirty="0">
                <a:latin typeface="华文行楷" panose="02010800040101010101" pitchFamily="2" charset="-122"/>
                <a:ea typeface="华文行楷" panose="02010800040101010101" pitchFamily="2" charset="-122"/>
              </a:rPr>
              <a:t>教育不是灌输，</a:t>
            </a:r>
            <a:endParaRPr lang="en-US" altLang="zh-CN" sz="4000" dirty="0">
              <a:latin typeface="华文行楷" panose="02010800040101010101" pitchFamily="2" charset="-122"/>
              <a:ea typeface="华文行楷" panose="02010800040101010101" pitchFamily="2" charset="-122"/>
            </a:endParaRPr>
          </a:p>
          <a:p>
            <a:pPr algn="ctr"/>
            <a:r>
              <a:rPr lang="zh-CN" altLang="en-US" sz="4000" dirty="0">
                <a:latin typeface="华文行楷" panose="02010800040101010101" pitchFamily="2" charset="-122"/>
                <a:ea typeface="华文行楷" panose="02010800040101010101" pitchFamily="2" charset="-122"/>
              </a:rPr>
              <a:t>而是点燃火焰！</a:t>
            </a:r>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8144"/>
          <a:stretch/>
        </p:blipFill>
        <p:spPr bwMode="auto">
          <a:xfrm>
            <a:off x="6810933" y="2639914"/>
            <a:ext cx="4713891" cy="3247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6570852" y="1679433"/>
            <a:ext cx="5194051" cy="707886"/>
          </a:xfrm>
          <a:prstGeom prst="rect">
            <a:avLst/>
          </a:prstGeom>
        </p:spPr>
        <p:txBody>
          <a:bodyPr wrap="none">
            <a:spAutoFit/>
          </a:bodyPr>
          <a:lstStyle/>
          <a:p>
            <a:r>
              <a:rPr lang="en-US" altLang="zh-CN" sz="4000" b="1" dirty="0">
                <a:solidFill>
                  <a:srgbClr val="004EA1"/>
                </a:solidFill>
              </a:rPr>
              <a:t>Learning ≠ Listening</a:t>
            </a:r>
            <a:endParaRPr lang="zh-CN" altLang="en-US" sz="4000" b="1" dirty="0">
              <a:solidFill>
                <a:srgbClr val="004EA1"/>
              </a:solidFill>
            </a:endParaRPr>
          </a:p>
        </p:txBody>
      </p:sp>
    </p:spTree>
    <p:extLst>
      <p:ext uri="{BB962C8B-B14F-4D97-AF65-F5344CB8AC3E}">
        <p14:creationId xmlns:p14="http://schemas.microsoft.com/office/powerpoint/2010/main" val="142999410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2165" y="2875657"/>
            <a:ext cx="1512168" cy="1679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4838" y="2724521"/>
            <a:ext cx="1512168" cy="165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61432" y="5069581"/>
            <a:ext cx="1441609" cy="17327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7373" y="4808446"/>
            <a:ext cx="1585573" cy="17767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75651" y="4700049"/>
            <a:ext cx="1483943" cy="18773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16351" y="4554926"/>
            <a:ext cx="1584570" cy="18415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4889" y="1233596"/>
            <a:ext cx="1656543" cy="15838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1941" y="3181210"/>
            <a:ext cx="1816712" cy="21953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3344" y="883746"/>
            <a:ext cx="1899204" cy="17381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62750" y="883746"/>
            <a:ext cx="1647761" cy="18032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316351" y="2143859"/>
            <a:ext cx="1726377" cy="1994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96484" y="2923292"/>
            <a:ext cx="1520668" cy="19891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69944" y="2837482"/>
            <a:ext cx="1476507" cy="17554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05902" y="1182849"/>
            <a:ext cx="1539164" cy="1565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024333" y="4554926"/>
            <a:ext cx="1664071" cy="19905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990713" y="1057463"/>
            <a:ext cx="1395383" cy="1455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占位符 1"/>
          <p:cNvSpPr>
            <a:spLocks noGrp="1"/>
          </p:cNvSpPr>
          <p:nvPr>
            <p:ph type="body" sz="quarter" idx="10"/>
          </p:nvPr>
        </p:nvSpPr>
        <p:spPr>
          <a:xfrm>
            <a:off x="1621700" y="452176"/>
            <a:ext cx="7130413" cy="556220"/>
          </a:xfrm>
        </p:spPr>
        <p:txBody>
          <a:bodyPr/>
          <a:lstStyle/>
          <a:p>
            <a:r>
              <a:rPr lang="zh-CN" altLang="en-US" sz="2800" dirty="0"/>
              <a:t>生活中的数学模型</a:t>
            </a:r>
            <a:r>
              <a:rPr lang="en-US" altLang="zh-CN" sz="2800" dirty="0" smtClean="0"/>
              <a:t>——</a:t>
            </a:r>
            <a:r>
              <a:rPr lang="zh-CN" altLang="en-US" sz="2800" dirty="0" smtClean="0"/>
              <a:t>读心术后的数学原理</a:t>
            </a:r>
            <a:endParaRPr lang="zh-CN" altLang="en-US" sz="2800" dirty="0"/>
          </a:p>
        </p:txBody>
      </p:sp>
    </p:spTree>
    <p:extLst>
      <p:ext uri="{BB962C8B-B14F-4D97-AF65-F5344CB8AC3E}">
        <p14:creationId xmlns:p14="http://schemas.microsoft.com/office/powerpoint/2010/main" val="780751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0628" y="2696269"/>
            <a:ext cx="1512168" cy="1679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02921" y="2591374"/>
            <a:ext cx="1512168" cy="165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946" y="2989163"/>
            <a:ext cx="1441609" cy="17327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7149" y="4819577"/>
            <a:ext cx="1585573" cy="17767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5169" y="4669626"/>
            <a:ext cx="1483943" cy="18773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58726" y="4691132"/>
            <a:ext cx="1584570" cy="18415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77971" y="2779427"/>
            <a:ext cx="1476507" cy="17554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69349" y="4669626"/>
            <a:ext cx="1664071" cy="19905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29441" y="1108914"/>
            <a:ext cx="1773671" cy="16561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81453" y="752289"/>
            <a:ext cx="1517492" cy="1916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07614" y="884716"/>
            <a:ext cx="1416000" cy="17059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58429" y="403318"/>
            <a:ext cx="1578929" cy="1998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715699" y="841003"/>
            <a:ext cx="1454259" cy="15288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3946" y="4748546"/>
            <a:ext cx="1682331" cy="1885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45361" y="2949260"/>
            <a:ext cx="1576901" cy="1686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25024" y="2853283"/>
            <a:ext cx="1624956" cy="16610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占位符 1"/>
          <p:cNvSpPr>
            <a:spLocks noGrp="1"/>
          </p:cNvSpPr>
          <p:nvPr>
            <p:ph type="body" sz="quarter" idx="10"/>
          </p:nvPr>
        </p:nvSpPr>
        <p:spPr/>
        <p:txBody>
          <a:bodyPr/>
          <a:lstStyle/>
          <a:p>
            <a:endParaRPr lang="zh-CN" altLang="en-US" dirty="0"/>
          </a:p>
        </p:txBody>
      </p:sp>
    </p:spTree>
    <p:extLst>
      <p:ext uri="{BB962C8B-B14F-4D97-AF65-F5344CB8AC3E}">
        <p14:creationId xmlns:p14="http://schemas.microsoft.com/office/powerpoint/2010/main" val="1292845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交大蓝">
      <a:dk1>
        <a:sysClr val="windowText" lastClr="000000"/>
      </a:dk1>
      <a:lt1>
        <a:sysClr val="window" lastClr="FFFFFF"/>
      </a:lt1>
      <a:dk2>
        <a:srgbClr val="44546A"/>
      </a:dk2>
      <a:lt2>
        <a:srgbClr val="E7E6E6"/>
      </a:lt2>
      <a:accent1>
        <a:srgbClr val="025483"/>
      </a:accent1>
      <a:accent2>
        <a:srgbClr val="025483"/>
      </a:accent2>
      <a:accent3>
        <a:srgbClr val="025483"/>
      </a:accent3>
      <a:accent4>
        <a:srgbClr val="025483"/>
      </a:accent4>
      <a:accent5>
        <a:srgbClr val="025483"/>
      </a:accent5>
      <a:accent6>
        <a:srgbClr val="025483"/>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6462</TotalTime>
  <Words>3201</Words>
  <Application>Microsoft Office PowerPoint</Application>
  <PresentationFormat>宽屏</PresentationFormat>
  <Paragraphs>476</Paragraphs>
  <Slides>38</Slides>
  <Notes>7</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38</vt:i4>
      </vt:variant>
    </vt:vector>
  </HeadingPairs>
  <TitlesOfParts>
    <vt:vector size="57" baseType="lpstr">
      <vt:lpstr>等线</vt:lpstr>
      <vt:lpstr>仿宋_GB2312</vt:lpstr>
      <vt:lpstr>华文行楷</vt:lpstr>
      <vt:lpstr>华文楷体</vt:lpstr>
      <vt:lpstr>楷体_GB2312</vt:lpstr>
      <vt:lpstr>隶书</vt:lpstr>
      <vt:lpstr>宋体</vt:lpstr>
      <vt:lpstr>微软雅黑</vt:lpstr>
      <vt:lpstr>Arial</vt:lpstr>
      <vt:lpstr>Calibri</vt:lpstr>
      <vt:lpstr>Cambria Math</vt:lpstr>
      <vt:lpstr>Symbol</vt:lpstr>
      <vt:lpstr>Times New Roman</vt:lpstr>
      <vt:lpstr>Wingdings</vt:lpstr>
      <vt:lpstr>Wingdings 2</vt:lpstr>
      <vt:lpstr>Office 主题​​</vt:lpstr>
      <vt:lpstr>公式</vt:lpstr>
      <vt:lpstr>剪辑</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john</dc:creator>
  <cp:lastModifiedBy>JYS</cp:lastModifiedBy>
  <cp:revision>302</cp:revision>
  <cp:lastPrinted>2017-12-14T04:44:40Z</cp:lastPrinted>
  <dcterms:created xsi:type="dcterms:W3CDTF">2016-10-21T05:28:12Z</dcterms:created>
  <dcterms:modified xsi:type="dcterms:W3CDTF">2019-12-30T05:51:05Z</dcterms:modified>
</cp:coreProperties>
</file>